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4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diagrams/quickStyle5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quickStyle6.xml" ContentType="application/vnd.openxmlformats-officedocument.drawingml.diagramStyle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colors6.xml" ContentType="application/vnd.openxmlformats-officedocument.drawingml.diagramColor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notesSlides/_rels/notesSlide10.xml.rels" ContentType="application/vnd.openxmlformats-package.relationships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32AB8-BA7F-406A-8EF8-9E82AF3711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CEA1AF-0366-4118-BC8A-45507678AFC0}">
      <dgm:prSet phldrT="[Текст]" custT="1"/>
      <dgm:spPr/>
      <dgm:t>
        <a:bodyPr/>
        <a:lstStyle/>
        <a:p>
          <a:pPr rtl="0"/>
          <a:r>
            <a:rPr lang="ru-RU" sz="2400" dirty="0" smtClean="0"/>
            <a:t>Муниципальные учреждения и предприятия</a:t>
          </a:r>
          <a:endParaRPr lang="ru-RU" sz="2400" dirty="0"/>
        </a:p>
      </dgm:t>
    </dgm:pt>
    <dgm:pt modelId="{D5908187-54B2-453C-B4A4-D633243A022B}" type="parTrans" cxnId="{095D9A2A-2510-41CF-9CA2-71D7F179A82E}">
      <dgm:prSet/>
      <dgm:spPr/>
      <dgm:t>
        <a:bodyPr/>
        <a:lstStyle/>
        <a:p>
          <a:endParaRPr lang="ru-RU"/>
        </a:p>
      </dgm:t>
    </dgm:pt>
    <dgm:pt modelId="{D7934DEE-6F79-404E-87FE-AB4BCA5AB2BC}" type="sibTrans" cxnId="{095D9A2A-2510-41CF-9CA2-71D7F179A82E}">
      <dgm:prSet/>
      <dgm:spPr/>
      <dgm:t>
        <a:bodyPr/>
        <a:lstStyle/>
        <a:p>
          <a:endParaRPr lang="ru-RU"/>
        </a:p>
      </dgm:t>
    </dgm:pt>
    <dgm:pt modelId="{DEBA6D11-C1DD-4869-87C9-9BA3FE2FCCE4}">
      <dgm:prSet phldrT="[Текст]"/>
      <dgm:spPr/>
      <dgm:t>
        <a:bodyPr/>
        <a:lstStyle/>
        <a:p>
          <a:pPr rtl="0"/>
          <a:r>
            <a:rPr lang="ru-RU" dirty="0" smtClean="0"/>
            <a:t>Казенные </a:t>
          </a:r>
          <a:endParaRPr lang="ru-RU" dirty="0"/>
        </a:p>
      </dgm:t>
    </dgm:pt>
    <dgm:pt modelId="{8A797CF7-551B-4D63-8D12-8B2704BE1A3E}" type="parTrans" cxnId="{8D335B1B-B3F7-4982-9B0B-5FFBB98E8A25}">
      <dgm:prSet/>
      <dgm:spPr/>
      <dgm:t>
        <a:bodyPr/>
        <a:lstStyle/>
        <a:p>
          <a:endParaRPr lang="ru-RU"/>
        </a:p>
      </dgm:t>
    </dgm:pt>
    <dgm:pt modelId="{E8EC711B-5F1E-4C04-A611-57EAA9368FC4}" type="sibTrans" cxnId="{8D335B1B-B3F7-4982-9B0B-5FFBB98E8A25}">
      <dgm:prSet/>
      <dgm:spPr/>
      <dgm:t>
        <a:bodyPr/>
        <a:lstStyle/>
        <a:p>
          <a:endParaRPr lang="ru-RU"/>
        </a:p>
      </dgm:t>
    </dgm:pt>
    <dgm:pt modelId="{A866EC4C-C6C1-41A1-9714-2152916C3289}">
      <dgm:prSet/>
      <dgm:spPr/>
      <dgm:t>
        <a:bodyPr/>
        <a:lstStyle/>
        <a:p>
          <a:pPr rtl="0"/>
          <a:r>
            <a:rPr lang="ru-RU" dirty="0" smtClean="0"/>
            <a:t>Бюджетные</a:t>
          </a:r>
          <a:endParaRPr lang="ru-RU" dirty="0"/>
        </a:p>
      </dgm:t>
    </dgm:pt>
    <dgm:pt modelId="{476175A4-2F95-4603-B5F2-4F4AEB17940C}" type="parTrans" cxnId="{45E94034-E29B-4FF0-8BC7-735D539ED330}">
      <dgm:prSet/>
      <dgm:spPr/>
      <dgm:t>
        <a:bodyPr/>
        <a:lstStyle/>
        <a:p>
          <a:endParaRPr lang="ru-RU"/>
        </a:p>
      </dgm:t>
    </dgm:pt>
    <dgm:pt modelId="{4517A894-D23B-4535-A366-5285FFD3A433}" type="sibTrans" cxnId="{45E94034-E29B-4FF0-8BC7-735D539ED330}">
      <dgm:prSet/>
      <dgm:spPr/>
      <dgm:t>
        <a:bodyPr/>
        <a:lstStyle/>
        <a:p>
          <a:endParaRPr lang="ru-RU"/>
        </a:p>
      </dgm:t>
    </dgm:pt>
    <dgm:pt modelId="{0682F980-2EE0-4F62-91AF-97ECCDBB1A1A}">
      <dgm:prSet/>
      <dgm:spPr/>
      <dgm:t>
        <a:bodyPr/>
        <a:lstStyle/>
        <a:p>
          <a:pPr rtl="0"/>
          <a:r>
            <a:rPr lang="ru-RU" dirty="0" smtClean="0"/>
            <a:t>Автономные</a:t>
          </a:r>
          <a:endParaRPr lang="ru-RU" dirty="0"/>
        </a:p>
      </dgm:t>
    </dgm:pt>
    <dgm:pt modelId="{7A4438C1-D98A-4EDD-B81B-EAB608B384AF}" type="parTrans" cxnId="{9B59D394-5AC2-4260-882C-AB7D683CBE12}">
      <dgm:prSet/>
      <dgm:spPr/>
      <dgm:t>
        <a:bodyPr/>
        <a:lstStyle/>
        <a:p>
          <a:endParaRPr lang="ru-RU"/>
        </a:p>
      </dgm:t>
    </dgm:pt>
    <dgm:pt modelId="{8B5DEBD8-1D85-48DE-A7EF-1569F2321F7D}" type="sibTrans" cxnId="{9B59D394-5AC2-4260-882C-AB7D683CBE12}">
      <dgm:prSet/>
      <dgm:spPr/>
      <dgm:t>
        <a:bodyPr/>
        <a:lstStyle/>
        <a:p>
          <a:endParaRPr lang="ru-RU"/>
        </a:p>
      </dgm:t>
    </dgm:pt>
    <dgm:pt modelId="{17A70135-D8F8-40B1-81A8-EF05EC2DD520}">
      <dgm:prSet/>
      <dgm:spPr/>
      <dgm:t>
        <a:bodyPr/>
        <a:lstStyle/>
        <a:p>
          <a:pPr rtl="0"/>
          <a:r>
            <a:rPr lang="ru-RU" dirty="0" smtClean="0"/>
            <a:t>Унитарные предприятия</a:t>
          </a:r>
          <a:endParaRPr lang="ru-RU" dirty="0"/>
        </a:p>
      </dgm:t>
    </dgm:pt>
    <dgm:pt modelId="{32E0E776-94AB-435C-AB2A-6EF1C1AD8A10}" type="parTrans" cxnId="{1EA2C0BE-6644-43D7-B265-1D676CB576AF}">
      <dgm:prSet/>
      <dgm:spPr/>
      <dgm:t>
        <a:bodyPr/>
        <a:lstStyle/>
        <a:p>
          <a:endParaRPr lang="ru-RU"/>
        </a:p>
      </dgm:t>
    </dgm:pt>
    <dgm:pt modelId="{D350E264-A053-4919-A81E-6B17F02F4624}" type="sibTrans" cxnId="{1EA2C0BE-6644-43D7-B265-1D676CB576AF}">
      <dgm:prSet/>
      <dgm:spPr/>
      <dgm:t>
        <a:bodyPr/>
        <a:lstStyle/>
        <a:p>
          <a:endParaRPr lang="ru-RU"/>
        </a:p>
      </dgm:t>
    </dgm:pt>
    <dgm:pt modelId="{03DE42B8-E372-4036-A39E-5F8F05344224}" type="pres">
      <dgm:prSet presAssocID="{BE632AB8-BA7F-406A-8EF8-9E82AF3711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D7FCA2-1BAF-46BB-8349-DAFEEE988DFE}" type="pres">
      <dgm:prSet presAssocID="{EACEA1AF-0366-4118-BC8A-45507678AFC0}" presName="composite" presStyleCnt="0"/>
      <dgm:spPr/>
    </dgm:pt>
    <dgm:pt modelId="{627896D6-17C9-4A2D-9005-0BE0362F0901}" type="pres">
      <dgm:prSet presAssocID="{EACEA1AF-0366-4118-BC8A-45507678AFC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39753-D773-45C9-BAF1-CEFF61E72FFC}" type="pres">
      <dgm:prSet presAssocID="{EACEA1AF-0366-4118-BC8A-45507678AFC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19C057-3608-4D6A-8104-74751ABCF44B}" type="presOf" srcId="{17A70135-D8F8-40B1-81A8-EF05EC2DD520}" destId="{ABC39753-D773-45C9-BAF1-CEFF61E72FFC}" srcOrd="0" destOrd="3" presId="urn:microsoft.com/office/officeart/2005/8/layout/hList1"/>
    <dgm:cxn modelId="{8B96C966-3BDB-48D7-AF2B-F96BCE2E48EF}" type="presOf" srcId="{DEBA6D11-C1DD-4869-87C9-9BA3FE2FCCE4}" destId="{ABC39753-D773-45C9-BAF1-CEFF61E72FFC}" srcOrd="0" destOrd="0" presId="urn:microsoft.com/office/officeart/2005/8/layout/hList1"/>
    <dgm:cxn modelId="{45E94034-E29B-4FF0-8BC7-735D539ED330}" srcId="{EACEA1AF-0366-4118-BC8A-45507678AFC0}" destId="{A866EC4C-C6C1-41A1-9714-2152916C3289}" srcOrd="1" destOrd="0" parTransId="{476175A4-2F95-4603-B5F2-4F4AEB17940C}" sibTransId="{4517A894-D23B-4535-A366-5285FFD3A433}"/>
    <dgm:cxn modelId="{095D9A2A-2510-41CF-9CA2-71D7F179A82E}" srcId="{BE632AB8-BA7F-406A-8EF8-9E82AF371198}" destId="{EACEA1AF-0366-4118-BC8A-45507678AFC0}" srcOrd="0" destOrd="0" parTransId="{D5908187-54B2-453C-B4A4-D633243A022B}" sibTransId="{D7934DEE-6F79-404E-87FE-AB4BCA5AB2BC}"/>
    <dgm:cxn modelId="{9B59D394-5AC2-4260-882C-AB7D683CBE12}" srcId="{EACEA1AF-0366-4118-BC8A-45507678AFC0}" destId="{0682F980-2EE0-4F62-91AF-97ECCDBB1A1A}" srcOrd="2" destOrd="0" parTransId="{7A4438C1-D98A-4EDD-B81B-EAB608B384AF}" sibTransId="{8B5DEBD8-1D85-48DE-A7EF-1569F2321F7D}"/>
    <dgm:cxn modelId="{F76CA6A3-0C35-442E-B45E-37431EFD9150}" type="presOf" srcId="{EACEA1AF-0366-4118-BC8A-45507678AFC0}" destId="{627896D6-17C9-4A2D-9005-0BE0362F0901}" srcOrd="0" destOrd="0" presId="urn:microsoft.com/office/officeart/2005/8/layout/hList1"/>
    <dgm:cxn modelId="{C9D1A007-DA7F-4D91-A958-EA1A11491C42}" type="presOf" srcId="{0682F980-2EE0-4F62-91AF-97ECCDBB1A1A}" destId="{ABC39753-D773-45C9-BAF1-CEFF61E72FFC}" srcOrd="0" destOrd="2" presId="urn:microsoft.com/office/officeart/2005/8/layout/hList1"/>
    <dgm:cxn modelId="{8D335B1B-B3F7-4982-9B0B-5FFBB98E8A25}" srcId="{EACEA1AF-0366-4118-BC8A-45507678AFC0}" destId="{DEBA6D11-C1DD-4869-87C9-9BA3FE2FCCE4}" srcOrd="0" destOrd="0" parTransId="{8A797CF7-551B-4D63-8D12-8B2704BE1A3E}" sibTransId="{E8EC711B-5F1E-4C04-A611-57EAA9368FC4}"/>
    <dgm:cxn modelId="{0F93682B-6CA3-4DCD-8EB5-4726B5846AA6}" type="presOf" srcId="{BE632AB8-BA7F-406A-8EF8-9E82AF371198}" destId="{03DE42B8-E372-4036-A39E-5F8F05344224}" srcOrd="0" destOrd="0" presId="urn:microsoft.com/office/officeart/2005/8/layout/hList1"/>
    <dgm:cxn modelId="{89B0FE61-CE0B-43E7-83E9-3AA2D29BC635}" type="presOf" srcId="{A866EC4C-C6C1-41A1-9714-2152916C3289}" destId="{ABC39753-D773-45C9-BAF1-CEFF61E72FFC}" srcOrd="0" destOrd="1" presId="urn:microsoft.com/office/officeart/2005/8/layout/hList1"/>
    <dgm:cxn modelId="{1EA2C0BE-6644-43D7-B265-1D676CB576AF}" srcId="{EACEA1AF-0366-4118-BC8A-45507678AFC0}" destId="{17A70135-D8F8-40B1-81A8-EF05EC2DD520}" srcOrd="3" destOrd="0" parTransId="{32E0E776-94AB-435C-AB2A-6EF1C1AD8A10}" sibTransId="{D350E264-A053-4919-A81E-6B17F02F4624}"/>
    <dgm:cxn modelId="{F2A683CF-5432-4C52-BC82-5D49C0F28789}" type="presParOf" srcId="{03DE42B8-E372-4036-A39E-5F8F05344224}" destId="{BBD7FCA2-1BAF-46BB-8349-DAFEEE988DFE}" srcOrd="0" destOrd="0" presId="urn:microsoft.com/office/officeart/2005/8/layout/hList1"/>
    <dgm:cxn modelId="{7606B966-C21F-4BB0-B6C5-DC144B510D70}" type="presParOf" srcId="{BBD7FCA2-1BAF-46BB-8349-DAFEEE988DFE}" destId="{627896D6-17C9-4A2D-9005-0BE0362F0901}" srcOrd="0" destOrd="0" presId="urn:microsoft.com/office/officeart/2005/8/layout/hList1"/>
    <dgm:cxn modelId="{DBE849FD-5EA4-4EB7-8099-EA8B46E885E5}" type="presParOf" srcId="{BBD7FCA2-1BAF-46BB-8349-DAFEEE988DFE}" destId="{ABC39753-D773-45C9-BAF1-CEFF61E72F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D3FCD1-F8B4-428E-BD44-268F50924F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27FB928-FC6C-4D26-8225-8D469B9FEB1D}">
      <dgm:prSet/>
      <dgm:spPr/>
      <dgm:t>
        <a:bodyPr/>
        <a:lstStyle/>
        <a:p>
          <a:pPr rtl="0"/>
          <a:r>
            <a:rPr lang="ru-RU" smtClean="0"/>
            <a:t>Своевременное принятие и внедрение административных регламентов исполнения муниципальных функций и предоставления муниципальных услуг, их</a:t>
          </a:r>
          <a:r>
            <a:rPr lang="en-US" smtClean="0"/>
            <a:t> </a:t>
          </a:r>
          <a:r>
            <a:rPr lang="ru-RU" smtClean="0"/>
            <a:t>своевременная актуализация в соответствии с требованиями действующего законодательства</a:t>
          </a:r>
          <a:endParaRPr lang="ru-RU"/>
        </a:p>
      </dgm:t>
    </dgm:pt>
    <dgm:pt modelId="{3F8E316D-3DCD-4D55-BC66-1859CA72E226}" type="parTrans" cxnId="{3FB823A9-BCEF-4B15-9D30-E3B00F2713F8}">
      <dgm:prSet/>
      <dgm:spPr/>
      <dgm:t>
        <a:bodyPr/>
        <a:lstStyle/>
        <a:p>
          <a:endParaRPr lang="ru-RU"/>
        </a:p>
      </dgm:t>
    </dgm:pt>
    <dgm:pt modelId="{1B4C3E12-945B-405C-AF83-36A51041684C}" type="sibTrans" cxnId="{3FB823A9-BCEF-4B15-9D30-E3B00F2713F8}">
      <dgm:prSet/>
      <dgm:spPr/>
      <dgm:t>
        <a:bodyPr/>
        <a:lstStyle/>
        <a:p>
          <a:endParaRPr lang="ru-RU"/>
        </a:p>
      </dgm:t>
    </dgm:pt>
    <dgm:pt modelId="{25C0A267-7FA4-4905-9651-5819F3FE378C}">
      <dgm:prSet/>
      <dgm:spPr/>
      <dgm:t>
        <a:bodyPr/>
        <a:lstStyle/>
        <a:p>
          <a:pPr rtl="0"/>
          <a:r>
            <a:rPr lang="ru-RU" dirty="0" smtClean="0"/>
            <a:t>Принятие мер по устранению изложенных в актах прокурорского реагирования нарушений законодательства о муниципальной службе и противодействии коррупции, а также выявленных коррупциогенных факторов в нормативных правовых актах Качканарского городского округа </a:t>
          </a:r>
          <a:endParaRPr lang="ru-RU" dirty="0"/>
        </a:p>
      </dgm:t>
    </dgm:pt>
    <dgm:pt modelId="{B83B9C0C-0DF0-4F55-A5EA-8894F5EC3411}" type="parTrans" cxnId="{0F09DCF5-74F1-4FE0-847F-DB35B4CCB4A5}">
      <dgm:prSet/>
      <dgm:spPr/>
      <dgm:t>
        <a:bodyPr/>
        <a:lstStyle/>
        <a:p>
          <a:endParaRPr lang="ru-RU"/>
        </a:p>
      </dgm:t>
    </dgm:pt>
    <dgm:pt modelId="{43435411-1D7C-48E9-AD9B-0AC11E230F0A}" type="sibTrans" cxnId="{0F09DCF5-74F1-4FE0-847F-DB35B4CCB4A5}">
      <dgm:prSet/>
      <dgm:spPr/>
      <dgm:t>
        <a:bodyPr/>
        <a:lstStyle/>
        <a:p>
          <a:endParaRPr lang="ru-RU"/>
        </a:p>
      </dgm:t>
    </dgm:pt>
    <dgm:pt modelId="{9B079E07-2D37-4ABE-BE8C-028F5F3D3C06}">
      <dgm:prSet/>
      <dgm:spPr/>
      <dgm:t>
        <a:bodyPr/>
        <a:lstStyle/>
        <a:p>
          <a:pPr rtl="0"/>
          <a:r>
            <a:rPr lang="ru-RU" smtClean="0"/>
            <a:t>Осуществление контроля за исполнением муниципальных нормативных правовых актов Качканарского городского округа в сфере противодействия коррупции </a:t>
          </a:r>
          <a:endParaRPr lang="ru-RU"/>
        </a:p>
      </dgm:t>
    </dgm:pt>
    <dgm:pt modelId="{58A285CC-54C6-47C9-BA16-ADF0ECDF7904}" type="parTrans" cxnId="{3B7F5D8C-EE60-46E0-9CC7-D009B729D53F}">
      <dgm:prSet/>
      <dgm:spPr/>
      <dgm:t>
        <a:bodyPr/>
        <a:lstStyle/>
        <a:p>
          <a:endParaRPr lang="ru-RU"/>
        </a:p>
      </dgm:t>
    </dgm:pt>
    <dgm:pt modelId="{8BE6DA2E-6883-41F1-AB69-94894A4EA011}" type="sibTrans" cxnId="{3B7F5D8C-EE60-46E0-9CC7-D009B729D53F}">
      <dgm:prSet/>
      <dgm:spPr/>
      <dgm:t>
        <a:bodyPr/>
        <a:lstStyle/>
        <a:p>
          <a:endParaRPr lang="ru-RU"/>
        </a:p>
      </dgm:t>
    </dgm:pt>
    <dgm:pt modelId="{A9E9E553-7F83-4DF2-8678-3A3DFFA9B816}" type="pres">
      <dgm:prSet presAssocID="{F2D3FCD1-F8B4-428E-BD44-268F50924F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390DB-B854-48A6-8DA6-B5B1EC668D70}" type="pres">
      <dgm:prSet presAssocID="{F27FB928-FC6C-4D26-8225-8D469B9FEB1D}" presName="parentText" presStyleLbl="node1" presStyleIdx="0" presStyleCnt="3" custLinFactY="-67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2C02A-AC05-4B88-A2ED-7EF80898E4F3}" type="pres">
      <dgm:prSet presAssocID="{1B4C3E12-945B-405C-AF83-36A51041684C}" presName="spacer" presStyleCnt="0"/>
      <dgm:spPr/>
    </dgm:pt>
    <dgm:pt modelId="{CB7EA228-40F7-4664-B9D8-E886BE0957CC}" type="pres">
      <dgm:prSet presAssocID="{25C0A267-7FA4-4905-9651-5819F3FE378C}" presName="parentText" presStyleLbl="node1" presStyleIdx="1" presStyleCnt="3" custLinFactNeighborX="238" custLinFactNeighborY="-80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63AB7-7634-42FA-A6F1-4671654D1A37}" type="pres">
      <dgm:prSet presAssocID="{43435411-1D7C-48E9-AD9B-0AC11E230F0A}" presName="spacer" presStyleCnt="0"/>
      <dgm:spPr/>
    </dgm:pt>
    <dgm:pt modelId="{122D5EA5-52C0-4A4B-8E82-4D0465569EF3}" type="pres">
      <dgm:prSet presAssocID="{9B079E07-2D37-4ABE-BE8C-028F5F3D3C06}" presName="parentText" presStyleLbl="node1" presStyleIdx="2" presStyleCnt="3" custLinFactY="54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D0BC60-C684-441F-B21C-5203693DBD81}" type="presOf" srcId="{25C0A267-7FA4-4905-9651-5819F3FE378C}" destId="{CB7EA228-40F7-4664-B9D8-E886BE0957CC}" srcOrd="0" destOrd="0" presId="urn:microsoft.com/office/officeart/2005/8/layout/vList2"/>
    <dgm:cxn modelId="{7AAC84FA-936A-427E-8A8C-CDF2FA7FFA0B}" type="presOf" srcId="{9B079E07-2D37-4ABE-BE8C-028F5F3D3C06}" destId="{122D5EA5-52C0-4A4B-8E82-4D0465569EF3}" srcOrd="0" destOrd="0" presId="urn:microsoft.com/office/officeart/2005/8/layout/vList2"/>
    <dgm:cxn modelId="{0F09DCF5-74F1-4FE0-847F-DB35B4CCB4A5}" srcId="{F2D3FCD1-F8B4-428E-BD44-268F50924F77}" destId="{25C0A267-7FA4-4905-9651-5819F3FE378C}" srcOrd="1" destOrd="0" parTransId="{B83B9C0C-0DF0-4F55-A5EA-8894F5EC3411}" sibTransId="{43435411-1D7C-48E9-AD9B-0AC11E230F0A}"/>
    <dgm:cxn modelId="{0F14592C-98BE-49B1-B514-87618C74F1EC}" type="presOf" srcId="{F27FB928-FC6C-4D26-8225-8D469B9FEB1D}" destId="{616390DB-B854-48A6-8DA6-B5B1EC668D70}" srcOrd="0" destOrd="0" presId="urn:microsoft.com/office/officeart/2005/8/layout/vList2"/>
    <dgm:cxn modelId="{3FB823A9-BCEF-4B15-9D30-E3B00F2713F8}" srcId="{F2D3FCD1-F8B4-428E-BD44-268F50924F77}" destId="{F27FB928-FC6C-4D26-8225-8D469B9FEB1D}" srcOrd="0" destOrd="0" parTransId="{3F8E316D-3DCD-4D55-BC66-1859CA72E226}" sibTransId="{1B4C3E12-945B-405C-AF83-36A51041684C}"/>
    <dgm:cxn modelId="{3B7F5D8C-EE60-46E0-9CC7-D009B729D53F}" srcId="{F2D3FCD1-F8B4-428E-BD44-268F50924F77}" destId="{9B079E07-2D37-4ABE-BE8C-028F5F3D3C06}" srcOrd="2" destOrd="0" parTransId="{58A285CC-54C6-47C9-BA16-ADF0ECDF7904}" sibTransId="{8BE6DA2E-6883-41F1-AB69-94894A4EA011}"/>
    <dgm:cxn modelId="{F0737E75-4044-481C-8B10-F0E097E2838A}" type="presOf" srcId="{F2D3FCD1-F8B4-428E-BD44-268F50924F77}" destId="{A9E9E553-7F83-4DF2-8678-3A3DFFA9B816}" srcOrd="0" destOrd="0" presId="urn:microsoft.com/office/officeart/2005/8/layout/vList2"/>
    <dgm:cxn modelId="{EFCDEDBC-EBD9-40B2-BA51-5F4C0A6E309F}" type="presParOf" srcId="{A9E9E553-7F83-4DF2-8678-3A3DFFA9B816}" destId="{616390DB-B854-48A6-8DA6-B5B1EC668D70}" srcOrd="0" destOrd="0" presId="urn:microsoft.com/office/officeart/2005/8/layout/vList2"/>
    <dgm:cxn modelId="{ECD9C67F-186D-498F-82D9-48AD5155E950}" type="presParOf" srcId="{A9E9E553-7F83-4DF2-8678-3A3DFFA9B816}" destId="{DE02C02A-AC05-4B88-A2ED-7EF80898E4F3}" srcOrd="1" destOrd="0" presId="urn:microsoft.com/office/officeart/2005/8/layout/vList2"/>
    <dgm:cxn modelId="{44C6D6E5-0063-4FAB-AB37-004B2931711B}" type="presParOf" srcId="{A9E9E553-7F83-4DF2-8678-3A3DFFA9B816}" destId="{CB7EA228-40F7-4664-B9D8-E886BE0957CC}" srcOrd="2" destOrd="0" presId="urn:microsoft.com/office/officeart/2005/8/layout/vList2"/>
    <dgm:cxn modelId="{DA6BFAA7-6AC0-465A-8B79-F125A3B731AE}" type="presParOf" srcId="{A9E9E553-7F83-4DF2-8678-3A3DFFA9B816}" destId="{D2763AB7-7634-42FA-A6F1-4671654D1A37}" srcOrd="3" destOrd="0" presId="urn:microsoft.com/office/officeart/2005/8/layout/vList2"/>
    <dgm:cxn modelId="{A719338E-FC0E-43B1-B288-90374A8E80CD}" type="presParOf" srcId="{A9E9E553-7F83-4DF2-8678-3A3DFFA9B816}" destId="{122D5EA5-52C0-4A4B-8E82-4D0465569E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1E479-7146-4505-B787-70E74A041F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39461C-6E58-4100-8677-4C8B5B6A7EB2}">
      <dgm:prSet phldrT="[Текст]"/>
      <dgm:spPr/>
      <dgm:t>
        <a:bodyPr/>
        <a:lstStyle/>
        <a:p>
          <a:r>
            <a:rPr lang="ru-RU" dirty="0" smtClean="0"/>
            <a:t>Включение представителей общественных организаций в состав комиссий по соблюдению требований к служебному поведению муниципальных служащих и урегулированию конфликта интересов </a:t>
          </a:r>
          <a:endParaRPr lang="ru-RU" dirty="0"/>
        </a:p>
      </dgm:t>
    </dgm:pt>
    <dgm:pt modelId="{D4F0CA9F-6F05-41AF-AEE1-0C29FB72D036}" type="parTrans" cxnId="{6D1223D0-DDB0-4A47-BC0D-613699C2FF97}">
      <dgm:prSet/>
      <dgm:spPr/>
      <dgm:t>
        <a:bodyPr/>
        <a:lstStyle/>
        <a:p>
          <a:endParaRPr lang="ru-RU"/>
        </a:p>
      </dgm:t>
    </dgm:pt>
    <dgm:pt modelId="{1FA87DF5-B35B-4B36-A6E1-D048D8568429}" type="sibTrans" cxnId="{6D1223D0-DDB0-4A47-BC0D-613699C2FF97}">
      <dgm:prSet/>
      <dgm:spPr/>
      <dgm:t>
        <a:bodyPr/>
        <a:lstStyle/>
        <a:p>
          <a:endParaRPr lang="ru-RU"/>
        </a:p>
      </dgm:t>
    </dgm:pt>
    <dgm:pt modelId="{F2ACF720-3776-4CC9-ABBA-5FAE83996F8A}">
      <dgm:prSet phldrT="[Текст]"/>
      <dgm:spPr/>
      <dgm:t>
        <a:bodyPr/>
        <a:lstStyle/>
        <a:p>
          <a:r>
            <a:rPr lang="ru-RU" dirty="0" smtClean="0"/>
            <a:t>Привлечение молодежных организаций, общественных объединений к проведению мероприятий с участием молодежи, направленных на противодействие коррупции</a:t>
          </a:r>
          <a:endParaRPr lang="ru-RU" dirty="0"/>
        </a:p>
      </dgm:t>
    </dgm:pt>
    <dgm:pt modelId="{B78D73C5-C69B-4061-9C2D-450365FA6B8E}" type="parTrans" cxnId="{C3DED972-E95A-4E01-A77A-5FC2C3A2F7DB}">
      <dgm:prSet/>
      <dgm:spPr/>
      <dgm:t>
        <a:bodyPr/>
        <a:lstStyle/>
        <a:p>
          <a:endParaRPr lang="ru-RU"/>
        </a:p>
      </dgm:t>
    </dgm:pt>
    <dgm:pt modelId="{CE2B182B-8C39-4E31-A51B-DC28A4BFE050}" type="sibTrans" cxnId="{C3DED972-E95A-4E01-A77A-5FC2C3A2F7DB}">
      <dgm:prSet/>
      <dgm:spPr/>
      <dgm:t>
        <a:bodyPr/>
        <a:lstStyle/>
        <a:p>
          <a:endParaRPr lang="ru-RU"/>
        </a:p>
      </dgm:t>
    </dgm:pt>
    <dgm:pt modelId="{781296C7-E436-4940-82DF-92DA016DF671}">
      <dgm:prSet phldrT="[Текст]"/>
      <dgm:spPr/>
      <dgm:t>
        <a:bodyPr/>
        <a:lstStyle/>
        <a:p>
          <a:r>
            <a:rPr lang="ru-RU" dirty="0" smtClean="0"/>
            <a:t>Включение представителей общественных организаций в состав комиссии по координации работы по противодействию коррупции в Качканарского городского округа </a:t>
          </a:r>
          <a:endParaRPr lang="ru-RU" dirty="0"/>
        </a:p>
      </dgm:t>
    </dgm:pt>
    <dgm:pt modelId="{AA8FE289-0CA0-4936-8783-A1E944FA1064}" type="parTrans" cxnId="{6BD2351A-A3B8-42DE-BD0C-CCD72B92C002}">
      <dgm:prSet/>
      <dgm:spPr/>
      <dgm:t>
        <a:bodyPr/>
        <a:lstStyle/>
        <a:p>
          <a:endParaRPr lang="ru-RU"/>
        </a:p>
      </dgm:t>
    </dgm:pt>
    <dgm:pt modelId="{7BE1371E-EEEF-44C9-AF4E-617DB891FCB1}" type="sibTrans" cxnId="{6BD2351A-A3B8-42DE-BD0C-CCD72B92C002}">
      <dgm:prSet/>
      <dgm:spPr/>
      <dgm:t>
        <a:bodyPr/>
        <a:lstStyle/>
        <a:p>
          <a:endParaRPr lang="ru-RU"/>
        </a:p>
      </dgm:t>
    </dgm:pt>
    <dgm:pt modelId="{92E52B6A-704C-462F-B1BE-68F5DA0642DC}">
      <dgm:prSet phldrT="[Текст]"/>
      <dgm:spPr/>
      <dgm:t>
        <a:bodyPr/>
        <a:lstStyle/>
        <a:p>
          <a:r>
            <a:rPr lang="ru-RU" dirty="0" smtClean="0"/>
            <a:t>Обеспечение участия Общественной палаты в обсуждении планов мероприятий по противодействию коррупции</a:t>
          </a:r>
          <a:endParaRPr lang="ru-RU" dirty="0"/>
        </a:p>
      </dgm:t>
    </dgm:pt>
    <dgm:pt modelId="{3425DDA8-12F4-47FB-A276-8DF83B0C488C}" type="parTrans" cxnId="{DA2BF1AD-E4C3-44CE-B702-E3CA45794ED6}">
      <dgm:prSet/>
      <dgm:spPr/>
      <dgm:t>
        <a:bodyPr/>
        <a:lstStyle/>
        <a:p>
          <a:endParaRPr lang="ru-RU"/>
        </a:p>
      </dgm:t>
    </dgm:pt>
    <dgm:pt modelId="{8D2BB88E-757F-4462-8606-8B907CA34567}" type="sibTrans" cxnId="{DA2BF1AD-E4C3-44CE-B702-E3CA45794ED6}">
      <dgm:prSet/>
      <dgm:spPr/>
      <dgm:t>
        <a:bodyPr/>
        <a:lstStyle/>
        <a:p>
          <a:endParaRPr lang="ru-RU"/>
        </a:p>
      </dgm:t>
    </dgm:pt>
    <dgm:pt modelId="{4E81DBD3-937B-468D-8120-9CF45F91FE07}" type="pres">
      <dgm:prSet presAssocID="{07C1E479-7146-4505-B787-70E74A041FC3}" presName="linear" presStyleCnt="0">
        <dgm:presLayoutVars>
          <dgm:animLvl val="lvl"/>
          <dgm:resizeHandles val="exact"/>
        </dgm:presLayoutVars>
      </dgm:prSet>
      <dgm:spPr/>
    </dgm:pt>
    <dgm:pt modelId="{59B5A712-39B8-4BE4-86B2-A5E2035D25A9}" type="pres">
      <dgm:prSet presAssocID="{5339461C-6E58-4100-8677-4C8B5B6A7EB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9108A-9659-49A2-A076-9EA3DBAB4E70}" type="pres">
      <dgm:prSet presAssocID="{1FA87DF5-B35B-4B36-A6E1-D048D8568429}" presName="spacer" presStyleCnt="0"/>
      <dgm:spPr/>
    </dgm:pt>
    <dgm:pt modelId="{5488C229-191B-4A15-B422-3124962B1F97}" type="pres">
      <dgm:prSet presAssocID="{F2ACF720-3776-4CC9-ABBA-5FAE83996F8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F2803-1E79-4FD8-9B63-7A5979BCF686}" type="pres">
      <dgm:prSet presAssocID="{CE2B182B-8C39-4E31-A51B-DC28A4BFE050}" presName="spacer" presStyleCnt="0"/>
      <dgm:spPr/>
    </dgm:pt>
    <dgm:pt modelId="{D18ACE9E-215B-46FC-BB43-7576A6E1643A}" type="pres">
      <dgm:prSet presAssocID="{781296C7-E436-4940-82DF-92DA016DF67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62BDA-1417-4C69-97A3-7CA935FF159B}" type="pres">
      <dgm:prSet presAssocID="{7BE1371E-EEEF-44C9-AF4E-617DB891FCB1}" presName="spacer" presStyleCnt="0"/>
      <dgm:spPr/>
    </dgm:pt>
    <dgm:pt modelId="{A6F4AF98-F19D-48C2-8EE2-0324BB329C5A}" type="pres">
      <dgm:prSet presAssocID="{92E52B6A-704C-462F-B1BE-68F5DA0642D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DED972-E95A-4E01-A77A-5FC2C3A2F7DB}" srcId="{07C1E479-7146-4505-B787-70E74A041FC3}" destId="{F2ACF720-3776-4CC9-ABBA-5FAE83996F8A}" srcOrd="1" destOrd="0" parTransId="{B78D73C5-C69B-4061-9C2D-450365FA6B8E}" sibTransId="{CE2B182B-8C39-4E31-A51B-DC28A4BFE050}"/>
    <dgm:cxn modelId="{6BD2351A-A3B8-42DE-BD0C-CCD72B92C002}" srcId="{07C1E479-7146-4505-B787-70E74A041FC3}" destId="{781296C7-E436-4940-82DF-92DA016DF671}" srcOrd="2" destOrd="0" parTransId="{AA8FE289-0CA0-4936-8783-A1E944FA1064}" sibTransId="{7BE1371E-EEEF-44C9-AF4E-617DB891FCB1}"/>
    <dgm:cxn modelId="{C515BE3A-5107-4B02-933E-6304719BD9D8}" type="presOf" srcId="{92E52B6A-704C-462F-B1BE-68F5DA0642DC}" destId="{A6F4AF98-F19D-48C2-8EE2-0324BB329C5A}" srcOrd="0" destOrd="0" presId="urn:microsoft.com/office/officeart/2005/8/layout/vList2"/>
    <dgm:cxn modelId="{ACC997FF-42D3-47FE-AFDD-67EF9A8B58D8}" type="presOf" srcId="{781296C7-E436-4940-82DF-92DA016DF671}" destId="{D18ACE9E-215B-46FC-BB43-7576A6E1643A}" srcOrd="0" destOrd="0" presId="urn:microsoft.com/office/officeart/2005/8/layout/vList2"/>
    <dgm:cxn modelId="{EC30EF7B-49D7-4C96-B731-B54CA7390075}" type="presOf" srcId="{F2ACF720-3776-4CC9-ABBA-5FAE83996F8A}" destId="{5488C229-191B-4A15-B422-3124962B1F97}" srcOrd="0" destOrd="0" presId="urn:microsoft.com/office/officeart/2005/8/layout/vList2"/>
    <dgm:cxn modelId="{C6CD5EBD-2E56-456B-8AFD-AB42600DEC8D}" type="presOf" srcId="{07C1E479-7146-4505-B787-70E74A041FC3}" destId="{4E81DBD3-937B-468D-8120-9CF45F91FE07}" srcOrd="0" destOrd="0" presId="urn:microsoft.com/office/officeart/2005/8/layout/vList2"/>
    <dgm:cxn modelId="{6D1223D0-DDB0-4A47-BC0D-613699C2FF97}" srcId="{07C1E479-7146-4505-B787-70E74A041FC3}" destId="{5339461C-6E58-4100-8677-4C8B5B6A7EB2}" srcOrd="0" destOrd="0" parTransId="{D4F0CA9F-6F05-41AF-AEE1-0C29FB72D036}" sibTransId="{1FA87DF5-B35B-4B36-A6E1-D048D8568429}"/>
    <dgm:cxn modelId="{D2B70014-78E2-4AB1-AFEA-E606B6F1210A}" type="presOf" srcId="{5339461C-6E58-4100-8677-4C8B5B6A7EB2}" destId="{59B5A712-39B8-4BE4-86B2-A5E2035D25A9}" srcOrd="0" destOrd="0" presId="urn:microsoft.com/office/officeart/2005/8/layout/vList2"/>
    <dgm:cxn modelId="{DA2BF1AD-E4C3-44CE-B702-E3CA45794ED6}" srcId="{07C1E479-7146-4505-B787-70E74A041FC3}" destId="{92E52B6A-704C-462F-B1BE-68F5DA0642DC}" srcOrd="3" destOrd="0" parTransId="{3425DDA8-12F4-47FB-A276-8DF83B0C488C}" sibTransId="{8D2BB88E-757F-4462-8606-8B907CA34567}"/>
    <dgm:cxn modelId="{4A4ED092-5BC8-4A66-BA3E-A869BF7F91C7}" type="presParOf" srcId="{4E81DBD3-937B-468D-8120-9CF45F91FE07}" destId="{59B5A712-39B8-4BE4-86B2-A5E2035D25A9}" srcOrd="0" destOrd="0" presId="urn:microsoft.com/office/officeart/2005/8/layout/vList2"/>
    <dgm:cxn modelId="{83507498-86AF-4D9C-AF12-42FD2EFF86E2}" type="presParOf" srcId="{4E81DBD3-937B-468D-8120-9CF45F91FE07}" destId="{6549108A-9659-49A2-A076-9EA3DBAB4E70}" srcOrd="1" destOrd="0" presId="urn:microsoft.com/office/officeart/2005/8/layout/vList2"/>
    <dgm:cxn modelId="{42C89BE8-B3FE-4E93-BB07-256804B4EA7A}" type="presParOf" srcId="{4E81DBD3-937B-468D-8120-9CF45F91FE07}" destId="{5488C229-191B-4A15-B422-3124962B1F97}" srcOrd="2" destOrd="0" presId="urn:microsoft.com/office/officeart/2005/8/layout/vList2"/>
    <dgm:cxn modelId="{D1A6E4A9-079E-48E2-95AF-C44B70533910}" type="presParOf" srcId="{4E81DBD3-937B-468D-8120-9CF45F91FE07}" destId="{385F2803-1E79-4FD8-9B63-7A5979BCF686}" srcOrd="3" destOrd="0" presId="urn:microsoft.com/office/officeart/2005/8/layout/vList2"/>
    <dgm:cxn modelId="{925442D8-304B-42E0-9577-BAEEA0B50362}" type="presParOf" srcId="{4E81DBD3-937B-468D-8120-9CF45F91FE07}" destId="{D18ACE9E-215B-46FC-BB43-7576A6E1643A}" srcOrd="4" destOrd="0" presId="urn:microsoft.com/office/officeart/2005/8/layout/vList2"/>
    <dgm:cxn modelId="{8DD7881F-F23D-40DB-A4D8-48EFF955D82D}" type="presParOf" srcId="{4E81DBD3-937B-468D-8120-9CF45F91FE07}" destId="{00762BDA-1417-4C69-97A3-7CA935FF159B}" srcOrd="5" destOrd="0" presId="urn:microsoft.com/office/officeart/2005/8/layout/vList2"/>
    <dgm:cxn modelId="{4C07297E-835F-459B-9C4F-E4DA1655EBF6}" type="presParOf" srcId="{4E81DBD3-937B-468D-8120-9CF45F91FE07}" destId="{A6F4AF98-F19D-48C2-8EE2-0324BB329C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908659-2EC5-4EDC-803A-49E6B3562F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E7A87-9D75-4B1E-9CB3-247E8187EB09}">
      <dgm:prSet phldrT="[Текст]" custT="1"/>
      <dgm:spPr/>
      <dgm:t>
        <a:bodyPr/>
        <a:lstStyle/>
        <a:p>
          <a:r>
            <a:rPr lang="ru-RU" sz="2000" dirty="0" smtClean="0"/>
            <a:t>Обеспечение деятельности комиссии по координации работы по противодействию коррупции в Качканарском городском округе </a:t>
          </a:r>
          <a:endParaRPr lang="ru-RU" sz="2000" dirty="0"/>
        </a:p>
      </dgm:t>
    </dgm:pt>
    <dgm:pt modelId="{B277BD89-3019-4518-BA60-9B57D5B8ECC0}" type="parTrans" cxnId="{7220DF89-B28D-458E-B2F6-A8EE5B4FEB7D}">
      <dgm:prSet/>
      <dgm:spPr/>
      <dgm:t>
        <a:bodyPr/>
        <a:lstStyle/>
        <a:p>
          <a:endParaRPr lang="ru-RU"/>
        </a:p>
      </dgm:t>
    </dgm:pt>
    <dgm:pt modelId="{E51A419E-71B8-4C91-A0B0-409C290C363A}" type="sibTrans" cxnId="{7220DF89-B28D-458E-B2F6-A8EE5B4FEB7D}">
      <dgm:prSet/>
      <dgm:spPr/>
      <dgm:t>
        <a:bodyPr/>
        <a:lstStyle/>
        <a:p>
          <a:endParaRPr lang="ru-RU"/>
        </a:p>
      </dgm:t>
    </dgm:pt>
    <dgm:pt modelId="{EAE50C6C-09D3-415C-8055-588D610AD3CA}">
      <dgm:prSet phldrT="[Текст]" custT="1"/>
      <dgm:spPr/>
      <dgm:t>
        <a:bodyPr/>
        <a:lstStyle/>
        <a:p>
          <a:r>
            <a:rPr lang="ru-RU" sz="2000" dirty="0" smtClean="0"/>
            <a:t>Обеспечение деятельности комиссий по соблюдению требований к служебному поведению муниципальных служащих и урегулированию конфликта интересов</a:t>
          </a:r>
          <a:endParaRPr lang="ru-RU" sz="2000" dirty="0"/>
        </a:p>
      </dgm:t>
    </dgm:pt>
    <dgm:pt modelId="{DFB49753-BE40-40A0-BC6B-A19840BAA3D5}" type="parTrans" cxnId="{B5E1780A-2B5B-4138-A3D8-2BBCE64B72C7}">
      <dgm:prSet/>
      <dgm:spPr/>
      <dgm:t>
        <a:bodyPr/>
        <a:lstStyle/>
        <a:p>
          <a:endParaRPr lang="ru-RU"/>
        </a:p>
      </dgm:t>
    </dgm:pt>
    <dgm:pt modelId="{6726954B-1470-4B77-9C26-065C0483280F}" type="sibTrans" cxnId="{B5E1780A-2B5B-4138-A3D8-2BBCE64B72C7}">
      <dgm:prSet/>
      <dgm:spPr/>
      <dgm:t>
        <a:bodyPr/>
        <a:lstStyle/>
        <a:p>
          <a:endParaRPr lang="ru-RU"/>
        </a:p>
      </dgm:t>
    </dgm:pt>
    <dgm:pt modelId="{EEA58DC9-B107-43FC-AA30-D45B0F7308B4}">
      <dgm:prSet phldrT="[Текст]" custT="1"/>
      <dgm:spPr/>
      <dgm:t>
        <a:bodyPr/>
        <a:lstStyle/>
        <a:p>
          <a:r>
            <a:rPr lang="ru-RU" sz="2000" dirty="0" smtClean="0"/>
            <a:t>Мониторинг состояния и эффективности противодействия коррупции (антикоррупционный мониторинг) в Качканарском городском округе</a:t>
          </a:r>
          <a:endParaRPr lang="ru-RU" sz="2000" dirty="0"/>
        </a:p>
      </dgm:t>
    </dgm:pt>
    <dgm:pt modelId="{FDBCDF8A-2176-4FD9-ACAD-80242D0DBE2D}" type="parTrans" cxnId="{7A50928E-9D8B-4E1A-A404-679C33D2E2AB}">
      <dgm:prSet/>
      <dgm:spPr/>
      <dgm:t>
        <a:bodyPr/>
        <a:lstStyle/>
        <a:p>
          <a:endParaRPr lang="ru-RU"/>
        </a:p>
      </dgm:t>
    </dgm:pt>
    <dgm:pt modelId="{1BCA36A6-5A05-4B55-A330-C543B1017BB5}" type="sibTrans" cxnId="{7A50928E-9D8B-4E1A-A404-679C33D2E2AB}">
      <dgm:prSet/>
      <dgm:spPr/>
      <dgm:t>
        <a:bodyPr/>
        <a:lstStyle/>
        <a:p>
          <a:endParaRPr lang="ru-RU"/>
        </a:p>
      </dgm:t>
    </dgm:pt>
    <dgm:pt modelId="{85129A04-5854-4758-9123-07696DB256C1}">
      <dgm:prSet phldrT="[Текст]" custT="1"/>
      <dgm:spPr/>
      <dgm:t>
        <a:bodyPr/>
        <a:lstStyle/>
        <a:p>
          <a:r>
            <a:rPr lang="ru-RU" sz="1600" dirty="0" smtClean="0"/>
            <a:t>Направление в Департамент кадровой политики и контроля Губернатора Свердловской области и Правительства Свердловской области копий актов прокурорского реагирования по результатам осуществления органами прокуратуры прокурорского надзора за исполнением законодательства Российской Федерации о противодействии коррупции и о муниципальной службе</a:t>
          </a:r>
          <a:endParaRPr lang="ru-RU" sz="1600" dirty="0"/>
        </a:p>
      </dgm:t>
    </dgm:pt>
    <dgm:pt modelId="{1F092371-9B62-4161-9494-DA5315867CE2}" type="parTrans" cxnId="{4166393B-B3F6-47E5-833B-7C39C8509A98}">
      <dgm:prSet/>
      <dgm:spPr/>
      <dgm:t>
        <a:bodyPr/>
        <a:lstStyle/>
        <a:p>
          <a:endParaRPr lang="ru-RU"/>
        </a:p>
      </dgm:t>
    </dgm:pt>
    <dgm:pt modelId="{6E84E359-0C18-49CF-8F3F-254DDB072C92}" type="sibTrans" cxnId="{4166393B-B3F6-47E5-833B-7C39C8509A98}">
      <dgm:prSet/>
      <dgm:spPr/>
      <dgm:t>
        <a:bodyPr/>
        <a:lstStyle/>
        <a:p>
          <a:endParaRPr lang="ru-RU"/>
        </a:p>
      </dgm:t>
    </dgm:pt>
    <dgm:pt modelId="{53617CF0-E2AC-4F16-BDBB-E3EF2BFD052D}" type="pres">
      <dgm:prSet presAssocID="{AB908659-2EC5-4EDC-803A-49E6B3562FE0}" presName="linear" presStyleCnt="0">
        <dgm:presLayoutVars>
          <dgm:animLvl val="lvl"/>
          <dgm:resizeHandles val="exact"/>
        </dgm:presLayoutVars>
      </dgm:prSet>
      <dgm:spPr/>
    </dgm:pt>
    <dgm:pt modelId="{1376D579-CEAB-46E3-BBEF-EEB94D5A6A7D}" type="pres">
      <dgm:prSet presAssocID="{7EFE7A87-9D75-4B1E-9CB3-247E8187EB09}" presName="parentText" presStyleLbl="node1" presStyleIdx="0" presStyleCnt="4" custLinFactY="-8372" custLinFactNeighborX="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285CA-7A3F-4A84-9105-0630C66E2717}" type="pres">
      <dgm:prSet presAssocID="{E51A419E-71B8-4C91-A0B0-409C290C363A}" presName="spacer" presStyleCnt="0"/>
      <dgm:spPr/>
    </dgm:pt>
    <dgm:pt modelId="{2007DC4B-3BCC-4BE6-90F9-F7D67CB9BF98}" type="pres">
      <dgm:prSet presAssocID="{EAE50C6C-09D3-415C-8055-588D610AD3CA}" presName="parentText" presStyleLbl="node1" presStyleIdx="1" presStyleCnt="4" custLinFactY="-4732" custLinFactNeighborX="-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6170A-5BCA-48E7-A15D-222084948A50}" type="pres">
      <dgm:prSet presAssocID="{6726954B-1470-4B77-9C26-065C0483280F}" presName="spacer" presStyleCnt="0"/>
      <dgm:spPr/>
    </dgm:pt>
    <dgm:pt modelId="{9DA7DDA1-9749-40BF-90F0-20F0E0526AEF}" type="pres">
      <dgm:prSet presAssocID="{EEA58DC9-B107-43FC-AA30-D45B0F7308B4}" presName="parentText" presStyleLbl="node1" presStyleIdx="2" presStyleCnt="4" custLinFactY="-8372" custLinFactNeighborX="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A1C72-313D-4102-B677-37390314CACF}" type="pres">
      <dgm:prSet presAssocID="{1BCA36A6-5A05-4B55-A330-C543B1017BB5}" presName="spacer" presStyleCnt="0"/>
      <dgm:spPr/>
    </dgm:pt>
    <dgm:pt modelId="{02C6BA10-8883-46D2-9E70-7DB1FC7E1FA2}" type="pres">
      <dgm:prSet presAssocID="{85129A04-5854-4758-9123-07696DB256C1}" presName="parentText" presStyleLbl="node1" presStyleIdx="3" presStyleCnt="4" custLinFactY="-8372" custLinFactNeighborX="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66455-EEF5-4F7E-808C-888CBF09225D}" type="presOf" srcId="{EAE50C6C-09D3-415C-8055-588D610AD3CA}" destId="{2007DC4B-3BCC-4BE6-90F9-F7D67CB9BF98}" srcOrd="0" destOrd="0" presId="urn:microsoft.com/office/officeart/2005/8/layout/vList2"/>
    <dgm:cxn modelId="{74BF6727-CC9F-40F2-9ED7-61E978FD60A2}" type="presOf" srcId="{AB908659-2EC5-4EDC-803A-49E6B3562FE0}" destId="{53617CF0-E2AC-4F16-BDBB-E3EF2BFD052D}" srcOrd="0" destOrd="0" presId="urn:microsoft.com/office/officeart/2005/8/layout/vList2"/>
    <dgm:cxn modelId="{47365441-34C5-4A83-9535-23C43F5D4D5A}" type="presOf" srcId="{7EFE7A87-9D75-4B1E-9CB3-247E8187EB09}" destId="{1376D579-CEAB-46E3-BBEF-EEB94D5A6A7D}" srcOrd="0" destOrd="0" presId="urn:microsoft.com/office/officeart/2005/8/layout/vList2"/>
    <dgm:cxn modelId="{B5E1780A-2B5B-4138-A3D8-2BBCE64B72C7}" srcId="{AB908659-2EC5-4EDC-803A-49E6B3562FE0}" destId="{EAE50C6C-09D3-415C-8055-588D610AD3CA}" srcOrd="1" destOrd="0" parTransId="{DFB49753-BE40-40A0-BC6B-A19840BAA3D5}" sibTransId="{6726954B-1470-4B77-9C26-065C0483280F}"/>
    <dgm:cxn modelId="{7220DF89-B28D-458E-B2F6-A8EE5B4FEB7D}" srcId="{AB908659-2EC5-4EDC-803A-49E6B3562FE0}" destId="{7EFE7A87-9D75-4B1E-9CB3-247E8187EB09}" srcOrd="0" destOrd="0" parTransId="{B277BD89-3019-4518-BA60-9B57D5B8ECC0}" sibTransId="{E51A419E-71B8-4C91-A0B0-409C290C363A}"/>
    <dgm:cxn modelId="{7A50928E-9D8B-4E1A-A404-679C33D2E2AB}" srcId="{AB908659-2EC5-4EDC-803A-49E6B3562FE0}" destId="{EEA58DC9-B107-43FC-AA30-D45B0F7308B4}" srcOrd="2" destOrd="0" parTransId="{FDBCDF8A-2176-4FD9-ACAD-80242D0DBE2D}" sibTransId="{1BCA36A6-5A05-4B55-A330-C543B1017BB5}"/>
    <dgm:cxn modelId="{206FCE86-B608-487C-821E-F1E88EE7BB10}" type="presOf" srcId="{85129A04-5854-4758-9123-07696DB256C1}" destId="{02C6BA10-8883-46D2-9E70-7DB1FC7E1FA2}" srcOrd="0" destOrd="0" presId="urn:microsoft.com/office/officeart/2005/8/layout/vList2"/>
    <dgm:cxn modelId="{8A8DBA9A-8077-4D25-8155-71559FD692BD}" type="presOf" srcId="{EEA58DC9-B107-43FC-AA30-D45B0F7308B4}" destId="{9DA7DDA1-9749-40BF-90F0-20F0E0526AEF}" srcOrd="0" destOrd="0" presId="urn:microsoft.com/office/officeart/2005/8/layout/vList2"/>
    <dgm:cxn modelId="{4166393B-B3F6-47E5-833B-7C39C8509A98}" srcId="{AB908659-2EC5-4EDC-803A-49E6B3562FE0}" destId="{85129A04-5854-4758-9123-07696DB256C1}" srcOrd="3" destOrd="0" parTransId="{1F092371-9B62-4161-9494-DA5315867CE2}" sibTransId="{6E84E359-0C18-49CF-8F3F-254DDB072C92}"/>
    <dgm:cxn modelId="{A64CBDFC-76F4-4B9D-9D52-455574A8FAE4}" type="presParOf" srcId="{53617CF0-E2AC-4F16-BDBB-E3EF2BFD052D}" destId="{1376D579-CEAB-46E3-BBEF-EEB94D5A6A7D}" srcOrd="0" destOrd="0" presId="urn:microsoft.com/office/officeart/2005/8/layout/vList2"/>
    <dgm:cxn modelId="{4DCAB7C9-19B2-4CB2-8952-A7D96C76E8C1}" type="presParOf" srcId="{53617CF0-E2AC-4F16-BDBB-E3EF2BFD052D}" destId="{8FF285CA-7A3F-4A84-9105-0630C66E2717}" srcOrd="1" destOrd="0" presId="urn:microsoft.com/office/officeart/2005/8/layout/vList2"/>
    <dgm:cxn modelId="{53322616-64AA-47A2-90A4-5347763BA310}" type="presParOf" srcId="{53617CF0-E2AC-4F16-BDBB-E3EF2BFD052D}" destId="{2007DC4B-3BCC-4BE6-90F9-F7D67CB9BF98}" srcOrd="2" destOrd="0" presId="urn:microsoft.com/office/officeart/2005/8/layout/vList2"/>
    <dgm:cxn modelId="{4E56DD7F-660E-457E-92E6-EB04B7D97818}" type="presParOf" srcId="{53617CF0-E2AC-4F16-BDBB-E3EF2BFD052D}" destId="{4AB6170A-5BCA-48E7-A15D-222084948A50}" srcOrd="3" destOrd="0" presId="urn:microsoft.com/office/officeart/2005/8/layout/vList2"/>
    <dgm:cxn modelId="{C41B0449-4702-40C5-8A91-4E354919ACC6}" type="presParOf" srcId="{53617CF0-E2AC-4F16-BDBB-E3EF2BFD052D}" destId="{9DA7DDA1-9749-40BF-90F0-20F0E0526AEF}" srcOrd="4" destOrd="0" presId="urn:microsoft.com/office/officeart/2005/8/layout/vList2"/>
    <dgm:cxn modelId="{20494F6E-14DF-4514-9143-19EF89A884D2}" type="presParOf" srcId="{53617CF0-E2AC-4F16-BDBB-E3EF2BFD052D}" destId="{2E4A1C72-313D-4102-B677-37390314CACF}" srcOrd="5" destOrd="0" presId="urn:microsoft.com/office/officeart/2005/8/layout/vList2"/>
    <dgm:cxn modelId="{AF4BCA46-18AC-46F7-A603-00013C856251}" type="presParOf" srcId="{53617CF0-E2AC-4F16-BDBB-E3EF2BFD052D}" destId="{02C6BA10-8883-46D2-9E70-7DB1FC7E1F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24AC5D-E6BA-4A7C-BA3E-2EB77C4A8D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773F99-AFF6-44E3-9377-4E09F50599EA}">
      <dgm:prSet phldrT="[Текст]"/>
      <dgm:spPr/>
      <dgm:t>
        <a:bodyPr/>
        <a:lstStyle/>
        <a:p>
          <a:r>
            <a:rPr lang="ru-RU" dirty="0" smtClean="0"/>
            <a:t>Мониторинг наполняемости разделов, посвященных вопросам противодействия коррупции, на официальном сайте соответствующего органа местного самоуправления в сети Интернет</a:t>
          </a:r>
          <a:endParaRPr lang="ru-RU" dirty="0"/>
        </a:p>
      </dgm:t>
    </dgm:pt>
    <dgm:pt modelId="{FB6061D0-32DC-4D04-A8B9-CCE8E4A4AC06}" type="parTrans" cxnId="{B9F94736-F7AE-4EE7-99D6-86A8952ABC8C}">
      <dgm:prSet/>
      <dgm:spPr/>
      <dgm:t>
        <a:bodyPr/>
        <a:lstStyle/>
        <a:p>
          <a:endParaRPr lang="ru-RU"/>
        </a:p>
      </dgm:t>
    </dgm:pt>
    <dgm:pt modelId="{CF709B1B-FFB2-4DFF-B82C-44F7E77BB745}" type="sibTrans" cxnId="{B9F94736-F7AE-4EE7-99D6-86A8952ABC8C}">
      <dgm:prSet/>
      <dgm:spPr/>
      <dgm:t>
        <a:bodyPr/>
        <a:lstStyle/>
        <a:p>
          <a:endParaRPr lang="ru-RU"/>
        </a:p>
      </dgm:t>
    </dgm:pt>
    <dgm:pt modelId="{F060B0C3-7089-46AC-B401-6787A7B19823}">
      <dgm:prSet phldrT="[Текст]"/>
      <dgm:spPr/>
      <dgm:t>
        <a:bodyPr/>
        <a:lstStyle/>
        <a:p>
          <a:r>
            <a:rPr lang="ru-RU" dirty="0" smtClean="0"/>
            <a:t>Оказание муниципальным организациям консультативной помощи по вопросам, связанным с применением на практике требований законодательства Российской Федерации о противодействии коррупции</a:t>
          </a:r>
          <a:endParaRPr lang="ru-RU" dirty="0"/>
        </a:p>
      </dgm:t>
    </dgm:pt>
    <dgm:pt modelId="{3E13EB89-6B3F-4243-9803-F23F86951466}" type="parTrans" cxnId="{6DF57FAE-1BB4-48C3-A1DF-2CCFB34CD8F8}">
      <dgm:prSet/>
      <dgm:spPr/>
      <dgm:t>
        <a:bodyPr/>
        <a:lstStyle/>
        <a:p>
          <a:endParaRPr lang="ru-RU"/>
        </a:p>
      </dgm:t>
    </dgm:pt>
    <dgm:pt modelId="{2A9E1CCE-F65B-4567-8B94-5F34489EDB38}" type="sibTrans" cxnId="{6DF57FAE-1BB4-48C3-A1DF-2CCFB34CD8F8}">
      <dgm:prSet/>
      <dgm:spPr/>
      <dgm:t>
        <a:bodyPr/>
        <a:lstStyle/>
        <a:p>
          <a:endParaRPr lang="ru-RU"/>
        </a:p>
      </dgm:t>
    </dgm:pt>
    <dgm:pt modelId="{025D2565-1548-44B0-9661-4EBF8F983AF2}">
      <dgm:prSet phldrT="[Текст]"/>
      <dgm:spPr/>
      <dgm:t>
        <a:bodyPr/>
        <a:lstStyle/>
        <a:p>
          <a:r>
            <a:rPr lang="ru-RU" dirty="0" smtClean="0"/>
            <a:t>Размещение в разделах, посвященных вопросам противодействия коррупции, официальных сайтов органов местного самоуправления  видеороликов социальной рекламы антикоррупционной направленности</a:t>
          </a:r>
          <a:endParaRPr lang="ru-RU" dirty="0"/>
        </a:p>
      </dgm:t>
    </dgm:pt>
    <dgm:pt modelId="{227A02EC-95FB-4E9A-85BF-257C2EB8F107}" type="parTrans" cxnId="{33B9A674-C3B4-45F8-80E2-B46186AEB073}">
      <dgm:prSet/>
      <dgm:spPr/>
      <dgm:t>
        <a:bodyPr/>
        <a:lstStyle/>
        <a:p>
          <a:endParaRPr lang="ru-RU"/>
        </a:p>
      </dgm:t>
    </dgm:pt>
    <dgm:pt modelId="{78B4BE92-4AA9-40C4-83B4-6CC49F6C5709}" type="sibTrans" cxnId="{33B9A674-C3B4-45F8-80E2-B46186AEB073}">
      <dgm:prSet/>
      <dgm:spPr/>
      <dgm:t>
        <a:bodyPr/>
        <a:lstStyle/>
        <a:p>
          <a:endParaRPr lang="ru-RU"/>
        </a:p>
      </dgm:t>
    </dgm:pt>
    <dgm:pt modelId="{55732370-3A5D-4C08-8C57-F8AB716689C2}" type="pres">
      <dgm:prSet presAssocID="{CC24AC5D-E6BA-4A7C-BA3E-2EB77C4A8DB5}" presName="linear" presStyleCnt="0">
        <dgm:presLayoutVars>
          <dgm:animLvl val="lvl"/>
          <dgm:resizeHandles val="exact"/>
        </dgm:presLayoutVars>
      </dgm:prSet>
      <dgm:spPr/>
    </dgm:pt>
    <dgm:pt modelId="{33E8137B-B73F-49A8-A28F-FEFFB301F255}" type="pres">
      <dgm:prSet presAssocID="{2A773F99-AFF6-44E3-9377-4E09F50599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64E88-ECD9-4B2F-944B-29FE69C70F33}" type="pres">
      <dgm:prSet presAssocID="{CF709B1B-FFB2-4DFF-B82C-44F7E77BB745}" presName="spacer" presStyleCnt="0"/>
      <dgm:spPr/>
    </dgm:pt>
    <dgm:pt modelId="{6D7A2995-B9E6-47AD-A59D-B449A9D9E2AC}" type="pres">
      <dgm:prSet presAssocID="{F060B0C3-7089-46AC-B401-6787A7B1982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900C9-AECF-4EFD-834C-DC90491B405A}" type="pres">
      <dgm:prSet presAssocID="{2A9E1CCE-F65B-4567-8B94-5F34489EDB38}" presName="spacer" presStyleCnt="0"/>
      <dgm:spPr/>
    </dgm:pt>
    <dgm:pt modelId="{69526A4F-DE33-4534-82E3-17A1E4256E53}" type="pres">
      <dgm:prSet presAssocID="{025D2565-1548-44B0-9661-4EBF8F983A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F94736-F7AE-4EE7-99D6-86A8952ABC8C}" srcId="{CC24AC5D-E6BA-4A7C-BA3E-2EB77C4A8DB5}" destId="{2A773F99-AFF6-44E3-9377-4E09F50599EA}" srcOrd="0" destOrd="0" parTransId="{FB6061D0-32DC-4D04-A8B9-CCE8E4A4AC06}" sibTransId="{CF709B1B-FFB2-4DFF-B82C-44F7E77BB745}"/>
    <dgm:cxn modelId="{33B9A674-C3B4-45F8-80E2-B46186AEB073}" srcId="{CC24AC5D-E6BA-4A7C-BA3E-2EB77C4A8DB5}" destId="{025D2565-1548-44B0-9661-4EBF8F983AF2}" srcOrd="2" destOrd="0" parTransId="{227A02EC-95FB-4E9A-85BF-257C2EB8F107}" sibTransId="{78B4BE92-4AA9-40C4-83B4-6CC49F6C5709}"/>
    <dgm:cxn modelId="{AFE75594-9BDC-446F-A318-CEBE07B69939}" type="presOf" srcId="{CC24AC5D-E6BA-4A7C-BA3E-2EB77C4A8DB5}" destId="{55732370-3A5D-4C08-8C57-F8AB716689C2}" srcOrd="0" destOrd="0" presId="urn:microsoft.com/office/officeart/2005/8/layout/vList2"/>
    <dgm:cxn modelId="{C45DF851-49B7-4B52-B399-39A378E0A8EA}" type="presOf" srcId="{F060B0C3-7089-46AC-B401-6787A7B19823}" destId="{6D7A2995-B9E6-47AD-A59D-B449A9D9E2AC}" srcOrd="0" destOrd="0" presId="urn:microsoft.com/office/officeart/2005/8/layout/vList2"/>
    <dgm:cxn modelId="{FF757FC9-4ECE-42DB-A3FB-179AB998B33A}" type="presOf" srcId="{2A773F99-AFF6-44E3-9377-4E09F50599EA}" destId="{33E8137B-B73F-49A8-A28F-FEFFB301F255}" srcOrd="0" destOrd="0" presId="urn:microsoft.com/office/officeart/2005/8/layout/vList2"/>
    <dgm:cxn modelId="{1A54977E-A3DB-47AA-8678-C03867C1A534}" type="presOf" srcId="{025D2565-1548-44B0-9661-4EBF8F983AF2}" destId="{69526A4F-DE33-4534-82E3-17A1E4256E53}" srcOrd="0" destOrd="0" presId="urn:microsoft.com/office/officeart/2005/8/layout/vList2"/>
    <dgm:cxn modelId="{6DF57FAE-1BB4-48C3-A1DF-2CCFB34CD8F8}" srcId="{CC24AC5D-E6BA-4A7C-BA3E-2EB77C4A8DB5}" destId="{F060B0C3-7089-46AC-B401-6787A7B19823}" srcOrd="1" destOrd="0" parTransId="{3E13EB89-6B3F-4243-9803-F23F86951466}" sibTransId="{2A9E1CCE-F65B-4567-8B94-5F34489EDB38}"/>
    <dgm:cxn modelId="{D68FFBF7-71BB-4E2B-86A6-0C183E4C1217}" type="presParOf" srcId="{55732370-3A5D-4C08-8C57-F8AB716689C2}" destId="{33E8137B-B73F-49A8-A28F-FEFFB301F255}" srcOrd="0" destOrd="0" presId="urn:microsoft.com/office/officeart/2005/8/layout/vList2"/>
    <dgm:cxn modelId="{24197E77-AE6D-4004-B435-78A1DA7E24EA}" type="presParOf" srcId="{55732370-3A5D-4C08-8C57-F8AB716689C2}" destId="{FC964E88-ECD9-4B2F-944B-29FE69C70F33}" srcOrd="1" destOrd="0" presId="urn:microsoft.com/office/officeart/2005/8/layout/vList2"/>
    <dgm:cxn modelId="{8C8CDCF0-34AD-4C5D-BD36-CD7B3395054A}" type="presParOf" srcId="{55732370-3A5D-4C08-8C57-F8AB716689C2}" destId="{6D7A2995-B9E6-47AD-A59D-B449A9D9E2AC}" srcOrd="2" destOrd="0" presId="urn:microsoft.com/office/officeart/2005/8/layout/vList2"/>
    <dgm:cxn modelId="{57CD63DC-C65B-4B2E-97B3-91B8C3FB6732}" type="presParOf" srcId="{55732370-3A5D-4C08-8C57-F8AB716689C2}" destId="{ACE900C9-AECF-4EFD-834C-DC90491B405A}" srcOrd="3" destOrd="0" presId="urn:microsoft.com/office/officeart/2005/8/layout/vList2"/>
    <dgm:cxn modelId="{B5606A3E-2577-49DF-BB10-FD1F26EB05A6}" type="presParOf" srcId="{55732370-3A5D-4C08-8C57-F8AB716689C2}" destId="{69526A4F-DE33-4534-82E3-17A1E4256E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C9F787-E4A9-4296-AB05-7AB29315829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F5B7BF-219C-4BAF-B0A5-95A5B954B823}">
      <dgm:prSet phldrT="[Текст]"/>
      <dgm:spPr/>
      <dgm:t>
        <a:bodyPr/>
        <a:lstStyle/>
        <a:p>
          <a:r>
            <a:rPr lang="ru-RU" dirty="0" smtClean="0"/>
            <a:t>АНТИКОРРУПЦИОННОЕ ПРОСВЕЩЕНИЕ ГРАЖДАН</a:t>
          </a:r>
          <a:endParaRPr lang="ru-RU" dirty="0"/>
        </a:p>
      </dgm:t>
    </dgm:pt>
    <dgm:pt modelId="{9C25D626-F772-4BC5-AE76-F053413FE3C5}" type="parTrans" cxnId="{1C37345F-5A23-4C65-B203-C205B3CE3E8C}">
      <dgm:prSet/>
      <dgm:spPr/>
      <dgm:t>
        <a:bodyPr/>
        <a:lstStyle/>
        <a:p>
          <a:endParaRPr lang="ru-RU"/>
        </a:p>
      </dgm:t>
    </dgm:pt>
    <dgm:pt modelId="{E02582C4-256E-469D-AAF9-7936CF502067}" type="sibTrans" cxnId="{1C37345F-5A23-4C65-B203-C205B3CE3E8C}">
      <dgm:prSet/>
      <dgm:spPr/>
      <dgm:t>
        <a:bodyPr/>
        <a:lstStyle/>
        <a:p>
          <a:endParaRPr lang="ru-RU"/>
        </a:p>
      </dgm:t>
    </dgm:pt>
    <dgm:pt modelId="{165A5887-395F-4ED4-9D59-C889376BCE60}">
      <dgm:prSet phldrT="[Текст]" custT="1"/>
      <dgm:spPr/>
      <dgm:t>
        <a:bodyPr/>
        <a:lstStyle/>
        <a:p>
          <a:pPr algn="l"/>
          <a:r>
            <a:rPr lang="ru-RU" sz="1600" dirty="0" smtClean="0"/>
            <a:t>Информирование граждан о нормативном правовом обеспечении работы по противодействию коррупции и ответственности за совершение коррупционных правонарушений </a:t>
          </a:r>
          <a:endParaRPr lang="ru-RU" sz="1600" dirty="0"/>
        </a:p>
      </dgm:t>
    </dgm:pt>
    <dgm:pt modelId="{9F8B0CE1-E184-4343-8F23-F76ECE493E25}" type="parTrans" cxnId="{27EAC735-6227-4B79-97C2-EF9CFE6549A3}">
      <dgm:prSet/>
      <dgm:spPr/>
      <dgm:t>
        <a:bodyPr/>
        <a:lstStyle/>
        <a:p>
          <a:endParaRPr lang="ru-RU"/>
        </a:p>
      </dgm:t>
    </dgm:pt>
    <dgm:pt modelId="{DA933B98-7A85-4916-9BF0-F678B686A4FF}" type="sibTrans" cxnId="{27EAC735-6227-4B79-97C2-EF9CFE6549A3}">
      <dgm:prSet/>
      <dgm:spPr/>
      <dgm:t>
        <a:bodyPr/>
        <a:lstStyle/>
        <a:p>
          <a:endParaRPr lang="ru-RU"/>
        </a:p>
      </dgm:t>
    </dgm:pt>
    <dgm:pt modelId="{06C2F52D-7486-4A1D-ABBF-5331816E36D7}">
      <dgm:prSet phldrT="[Текст]" custT="1"/>
      <dgm:spPr/>
      <dgm:t>
        <a:bodyPr/>
        <a:lstStyle/>
        <a:p>
          <a:pPr algn="l"/>
          <a:r>
            <a:rPr lang="ru-RU" sz="1600" dirty="0" smtClean="0"/>
            <a:t>Информирование граждан о принимаемых мерах по совершенствованию управления кадровым составом и повышению качества его формирования, совершенствования системы профессионального развития муниципальных служащих</a:t>
          </a:r>
          <a:endParaRPr lang="ru-RU" sz="1600" dirty="0"/>
        </a:p>
      </dgm:t>
    </dgm:pt>
    <dgm:pt modelId="{49601B63-6939-416C-ABAD-687ECE0AC729}" type="parTrans" cxnId="{6CAD685D-D2A9-47A8-B725-B9CC0C186DB2}">
      <dgm:prSet/>
      <dgm:spPr/>
      <dgm:t>
        <a:bodyPr/>
        <a:lstStyle/>
        <a:p>
          <a:endParaRPr lang="ru-RU"/>
        </a:p>
      </dgm:t>
    </dgm:pt>
    <dgm:pt modelId="{4C1E6296-6B06-4418-9C6B-CD8C39A27A3B}" type="sibTrans" cxnId="{6CAD685D-D2A9-47A8-B725-B9CC0C186DB2}">
      <dgm:prSet/>
      <dgm:spPr/>
      <dgm:t>
        <a:bodyPr/>
        <a:lstStyle/>
        <a:p>
          <a:endParaRPr lang="ru-RU"/>
        </a:p>
      </dgm:t>
    </dgm:pt>
    <dgm:pt modelId="{1E08268B-DB1C-46E3-8E28-F72B3B56B127}">
      <dgm:prSet phldrT="[Текст]" custT="1"/>
      <dgm:spPr/>
      <dgm:t>
        <a:bodyPr/>
        <a:lstStyle/>
        <a:p>
          <a:pPr algn="l"/>
          <a:r>
            <a:rPr lang="ru-RU" sz="1600" dirty="0" smtClean="0"/>
            <a:t>Организация проведения бесплатной юридической помощи гражданам</a:t>
          </a:r>
          <a:endParaRPr lang="ru-RU" sz="1600" dirty="0"/>
        </a:p>
      </dgm:t>
    </dgm:pt>
    <dgm:pt modelId="{9E4434D8-B098-4316-AFC4-FF175631718D}" type="parTrans" cxnId="{18B18F8C-7707-4F3E-AF1A-55034718EF2C}">
      <dgm:prSet/>
      <dgm:spPr/>
      <dgm:t>
        <a:bodyPr/>
        <a:lstStyle/>
        <a:p>
          <a:endParaRPr lang="ru-RU"/>
        </a:p>
      </dgm:t>
    </dgm:pt>
    <dgm:pt modelId="{0A65249E-3558-4A19-ACAE-378D94CC0052}" type="sibTrans" cxnId="{18B18F8C-7707-4F3E-AF1A-55034718EF2C}">
      <dgm:prSet/>
      <dgm:spPr/>
      <dgm:t>
        <a:bodyPr/>
        <a:lstStyle/>
        <a:p>
          <a:endParaRPr lang="ru-RU"/>
        </a:p>
      </dgm:t>
    </dgm:pt>
    <dgm:pt modelId="{BBBB2DFE-B286-4721-87AF-B329C3A9A49F}">
      <dgm:prSet phldrT="[Текст]" custT="1"/>
      <dgm:spPr/>
      <dgm:t>
        <a:bodyPr/>
        <a:lstStyle/>
        <a:p>
          <a:pPr algn="l"/>
          <a:r>
            <a:rPr lang="ru-RU" sz="1600" dirty="0" smtClean="0"/>
            <a:t>Проведение в образовательных организациях просветительских и воспитательных мероприятий, направленных на создание в обществе атмосферы нетерпимости к коррупционным проявлениям</a:t>
          </a:r>
          <a:endParaRPr lang="ru-RU" sz="1600" dirty="0"/>
        </a:p>
      </dgm:t>
    </dgm:pt>
    <dgm:pt modelId="{AB63A5CD-64A9-4EAE-B1C9-31E5B264FB2F}" type="parTrans" cxnId="{AA336557-759F-4E53-8DB8-CDD0C00B778A}">
      <dgm:prSet/>
      <dgm:spPr/>
      <dgm:t>
        <a:bodyPr/>
        <a:lstStyle/>
        <a:p>
          <a:endParaRPr lang="ru-RU"/>
        </a:p>
      </dgm:t>
    </dgm:pt>
    <dgm:pt modelId="{24F4A08F-BA4C-4D75-9ACB-39F8AF05C72E}" type="sibTrans" cxnId="{AA336557-759F-4E53-8DB8-CDD0C00B778A}">
      <dgm:prSet/>
      <dgm:spPr/>
      <dgm:t>
        <a:bodyPr/>
        <a:lstStyle/>
        <a:p>
          <a:endParaRPr lang="ru-RU"/>
        </a:p>
      </dgm:t>
    </dgm:pt>
    <dgm:pt modelId="{0B337B28-1D1A-45AC-AFF9-D9E7146C127E}">
      <dgm:prSet phldrT="[Текст]" custT="1"/>
      <dgm:spPr/>
      <dgm:t>
        <a:bodyPr/>
        <a:lstStyle/>
        <a:p>
          <a:pPr algn="l"/>
          <a:r>
            <a:rPr lang="ru-RU" sz="1600" dirty="0" smtClean="0"/>
            <a:t>Проведение ежегодного Всероссийского дня правовой помощи детям (в том числе различных мероприятий, направленных на антикоррупционное просвещение детей)</a:t>
          </a:r>
          <a:endParaRPr lang="ru-RU" sz="1600" dirty="0"/>
        </a:p>
      </dgm:t>
    </dgm:pt>
    <dgm:pt modelId="{EDC20A9E-F4B0-4CDF-87C1-7A590F9B7E47}" type="parTrans" cxnId="{FD82741F-D998-43AB-927F-52AAC76EB994}">
      <dgm:prSet/>
      <dgm:spPr/>
      <dgm:t>
        <a:bodyPr/>
        <a:lstStyle/>
        <a:p>
          <a:endParaRPr lang="ru-RU"/>
        </a:p>
      </dgm:t>
    </dgm:pt>
    <dgm:pt modelId="{73D8C51E-60E4-46C1-8A5F-55716A396050}" type="sibTrans" cxnId="{FD82741F-D998-43AB-927F-52AAC76EB994}">
      <dgm:prSet/>
      <dgm:spPr/>
      <dgm:t>
        <a:bodyPr/>
        <a:lstStyle/>
        <a:p>
          <a:endParaRPr lang="ru-RU"/>
        </a:p>
      </dgm:t>
    </dgm:pt>
    <dgm:pt modelId="{82B3E5FD-7702-492F-B37B-B22240923109}" type="pres">
      <dgm:prSet presAssocID="{27C9F787-E4A9-4296-AB05-7AB293158298}" presName="composite" presStyleCnt="0">
        <dgm:presLayoutVars>
          <dgm:chMax val="1"/>
          <dgm:dir/>
          <dgm:resizeHandles val="exact"/>
        </dgm:presLayoutVars>
      </dgm:prSet>
      <dgm:spPr/>
    </dgm:pt>
    <dgm:pt modelId="{91FCC908-EAEB-46B0-8732-E6C4CE765EE0}" type="pres">
      <dgm:prSet presAssocID="{C2F5B7BF-219C-4BAF-B0A5-95A5B954B823}" presName="roof" presStyleLbl="dkBgShp" presStyleIdx="0" presStyleCnt="2" custScaleY="71871"/>
      <dgm:spPr/>
      <dgm:t>
        <a:bodyPr/>
        <a:lstStyle/>
        <a:p>
          <a:endParaRPr lang="ru-RU"/>
        </a:p>
      </dgm:t>
    </dgm:pt>
    <dgm:pt modelId="{84650AEC-9330-41F5-9CA7-C50067BCBC8E}" type="pres">
      <dgm:prSet presAssocID="{C2F5B7BF-219C-4BAF-B0A5-95A5B954B823}" presName="pillars" presStyleCnt="0"/>
      <dgm:spPr/>
    </dgm:pt>
    <dgm:pt modelId="{E4482260-E764-467D-B6A5-EED2AF8169AC}" type="pres">
      <dgm:prSet presAssocID="{C2F5B7BF-219C-4BAF-B0A5-95A5B954B823}" presName="pillar1" presStyleLbl="node1" presStyleIdx="0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990CE-CF4A-4DCD-B784-BAC9AC8BE6F6}" type="pres">
      <dgm:prSet presAssocID="{06C2F52D-7486-4A1D-ABBF-5331816E36D7}" presName="pillarX" presStyleLbl="node1" presStyleIdx="1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7E84B-BC37-4181-B052-D733938FA141}" type="pres">
      <dgm:prSet presAssocID="{1E08268B-DB1C-46E3-8E28-F72B3B56B127}" presName="pillarX" presStyleLbl="node1" presStyleIdx="2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5A31C-CDBE-4480-9541-92C557A49A6D}" type="pres">
      <dgm:prSet presAssocID="{0B337B28-1D1A-45AC-AFF9-D9E7146C127E}" presName="pillarX" presStyleLbl="node1" presStyleIdx="3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5813E-C709-46B8-89A5-054679DD0110}" type="pres">
      <dgm:prSet presAssocID="{BBBB2DFE-B286-4721-87AF-B329C3A9A49F}" presName="pillarX" presStyleLbl="node1" presStyleIdx="4" presStyleCnt="5" custScaleY="10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881B7-F7E4-42CC-9BAC-EE6625469EC8}" type="pres">
      <dgm:prSet presAssocID="{C2F5B7BF-219C-4BAF-B0A5-95A5B954B823}" presName="base" presStyleLbl="dkBgShp" presStyleIdx="1" presStyleCnt="2"/>
      <dgm:spPr/>
    </dgm:pt>
  </dgm:ptLst>
  <dgm:cxnLst>
    <dgm:cxn modelId="{1C37345F-5A23-4C65-B203-C205B3CE3E8C}" srcId="{27C9F787-E4A9-4296-AB05-7AB293158298}" destId="{C2F5B7BF-219C-4BAF-B0A5-95A5B954B823}" srcOrd="0" destOrd="0" parTransId="{9C25D626-F772-4BC5-AE76-F053413FE3C5}" sibTransId="{E02582C4-256E-469D-AAF9-7936CF502067}"/>
    <dgm:cxn modelId="{27EAC735-6227-4B79-97C2-EF9CFE6549A3}" srcId="{C2F5B7BF-219C-4BAF-B0A5-95A5B954B823}" destId="{165A5887-395F-4ED4-9D59-C889376BCE60}" srcOrd="0" destOrd="0" parTransId="{9F8B0CE1-E184-4343-8F23-F76ECE493E25}" sibTransId="{DA933B98-7A85-4916-9BF0-F678B686A4FF}"/>
    <dgm:cxn modelId="{E2756657-5894-4B2E-922C-6C15D7B1EBEA}" type="presOf" srcId="{27C9F787-E4A9-4296-AB05-7AB293158298}" destId="{82B3E5FD-7702-492F-B37B-B22240923109}" srcOrd="0" destOrd="0" presId="urn:microsoft.com/office/officeart/2005/8/layout/hList3"/>
    <dgm:cxn modelId="{178B634E-771C-4860-A309-7FA31EB09F1F}" type="presOf" srcId="{C2F5B7BF-219C-4BAF-B0A5-95A5B954B823}" destId="{91FCC908-EAEB-46B0-8732-E6C4CE765EE0}" srcOrd="0" destOrd="0" presId="urn:microsoft.com/office/officeart/2005/8/layout/hList3"/>
    <dgm:cxn modelId="{81AA2F54-F1E8-43EA-ABE1-3CA5C8546865}" type="presOf" srcId="{06C2F52D-7486-4A1D-ABBF-5331816E36D7}" destId="{868990CE-CF4A-4DCD-B784-BAC9AC8BE6F6}" srcOrd="0" destOrd="0" presId="urn:microsoft.com/office/officeart/2005/8/layout/hList3"/>
    <dgm:cxn modelId="{18B18F8C-7707-4F3E-AF1A-55034718EF2C}" srcId="{C2F5B7BF-219C-4BAF-B0A5-95A5B954B823}" destId="{1E08268B-DB1C-46E3-8E28-F72B3B56B127}" srcOrd="2" destOrd="0" parTransId="{9E4434D8-B098-4316-AFC4-FF175631718D}" sibTransId="{0A65249E-3558-4A19-ACAE-378D94CC0052}"/>
    <dgm:cxn modelId="{9370FFD9-A809-4459-95FD-696DAAA74391}" type="presOf" srcId="{1E08268B-DB1C-46E3-8E28-F72B3B56B127}" destId="{1BD7E84B-BC37-4181-B052-D733938FA141}" srcOrd="0" destOrd="0" presId="urn:microsoft.com/office/officeart/2005/8/layout/hList3"/>
    <dgm:cxn modelId="{4E102667-F941-4872-8CB6-8184CEA854A1}" type="presOf" srcId="{165A5887-395F-4ED4-9D59-C889376BCE60}" destId="{E4482260-E764-467D-B6A5-EED2AF8169AC}" srcOrd="0" destOrd="0" presId="urn:microsoft.com/office/officeart/2005/8/layout/hList3"/>
    <dgm:cxn modelId="{FD82741F-D998-43AB-927F-52AAC76EB994}" srcId="{C2F5B7BF-219C-4BAF-B0A5-95A5B954B823}" destId="{0B337B28-1D1A-45AC-AFF9-D9E7146C127E}" srcOrd="3" destOrd="0" parTransId="{EDC20A9E-F4B0-4CDF-87C1-7A590F9B7E47}" sibTransId="{73D8C51E-60E4-46C1-8A5F-55716A396050}"/>
    <dgm:cxn modelId="{AA336557-759F-4E53-8DB8-CDD0C00B778A}" srcId="{C2F5B7BF-219C-4BAF-B0A5-95A5B954B823}" destId="{BBBB2DFE-B286-4721-87AF-B329C3A9A49F}" srcOrd="4" destOrd="0" parTransId="{AB63A5CD-64A9-4EAE-B1C9-31E5B264FB2F}" sibTransId="{24F4A08F-BA4C-4D75-9ACB-39F8AF05C72E}"/>
    <dgm:cxn modelId="{E9E12C15-0399-44B1-852D-516E7FF5387F}" type="presOf" srcId="{0B337B28-1D1A-45AC-AFF9-D9E7146C127E}" destId="{5815A31C-CDBE-4480-9541-92C557A49A6D}" srcOrd="0" destOrd="0" presId="urn:microsoft.com/office/officeart/2005/8/layout/hList3"/>
    <dgm:cxn modelId="{6CAD685D-D2A9-47A8-B725-B9CC0C186DB2}" srcId="{C2F5B7BF-219C-4BAF-B0A5-95A5B954B823}" destId="{06C2F52D-7486-4A1D-ABBF-5331816E36D7}" srcOrd="1" destOrd="0" parTransId="{49601B63-6939-416C-ABAD-687ECE0AC729}" sibTransId="{4C1E6296-6B06-4418-9C6B-CD8C39A27A3B}"/>
    <dgm:cxn modelId="{5C1A0DB8-319C-48FC-AB83-E73455C6359B}" type="presOf" srcId="{BBBB2DFE-B286-4721-87AF-B329C3A9A49F}" destId="{5DA5813E-C709-46B8-89A5-054679DD0110}" srcOrd="0" destOrd="0" presId="urn:microsoft.com/office/officeart/2005/8/layout/hList3"/>
    <dgm:cxn modelId="{77EB75AA-051C-4961-A166-9FCED91A87BB}" type="presParOf" srcId="{82B3E5FD-7702-492F-B37B-B22240923109}" destId="{91FCC908-EAEB-46B0-8732-E6C4CE765EE0}" srcOrd="0" destOrd="0" presId="urn:microsoft.com/office/officeart/2005/8/layout/hList3"/>
    <dgm:cxn modelId="{435245E7-EC41-44BE-9583-8DE15761DD12}" type="presParOf" srcId="{82B3E5FD-7702-492F-B37B-B22240923109}" destId="{84650AEC-9330-41F5-9CA7-C50067BCBC8E}" srcOrd="1" destOrd="0" presId="urn:microsoft.com/office/officeart/2005/8/layout/hList3"/>
    <dgm:cxn modelId="{99D33E01-9E1B-4284-B373-244B3AECB760}" type="presParOf" srcId="{84650AEC-9330-41F5-9CA7-C50067BCBC8E}" destId="{E4482260-E764-467D-B6A5-EED2AF8169AC}" srcOrd="0" destOrd="0" presId="urn:microsoft.com/office/officeart/2005/8/layout/hList3"/>
    <dgm:cxn modelId="{E6683496-7A01-4606-A29F-3761BD770882}" type="presParOf" srcId="{84650AEC-9330-41F5-9CA7-C50067BCBC8E}" destId="{868990CE-CF4A-4DCD-B784-BAC9AC8BE6F6}" srcOrd="1" destOrd="0" presId="urn:microsoft.com/office/officeart/2005/8/layout/hList3"/>
    <dgm:cxn modelId="{EC04FB58-EFB1-485F-9B67-78FFAEFA8580}" type="presParOf" srcId="{84650AEC-9330-41F5-9CA7-C50067BCBC8E}" destId="{1BD7E84B-BC37-4181-B052-D733938FA141}" srcOrd="2" destOrd="0" presId="urn:microsoft.com/office/officeart/2005/8/layout/hList3"/>
    <dgm:cxn modelId="{5DED0B5F-2B07-4CE1-8804-F0C443B7EFCE}" type="presParOf" srcId="{84650AEC-9330-41F5-9CA7-C50067BCBC8E}" destId="{5815A31C-CDBE-4480-9541-92C557A49A6D}" srcOrd="3" destOrd="0" presId="urn:microsoft.com/office/officeart/2005/8/layout/hList3"/>
    <dgm:cxn modelId="{9AE2680A-88B0-4879-93AE-ABA1A8709008}" type="presParOf" srcId="{84650AEC-9330-41F5-9CA7-C50067BCBC8E}" destId="{5DA5813E-C709-46B8-89A5-054679DD0110}" srcOrd="4" destOrd="0" presId="urn:microsoft.com/office/officeart/2005/8/layout/hList3"/>
    <dgm:cxn modelId="{372A9ECE-FC1E-460F-A599-A677661CB7AA}" type="presParOf" srcId="{82B3E5FD-7702-492F-B37B-B22240923109}" destId="{FFF881B7-F7E4-42CC-9BAC-EE6625469EC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896D6-17C9-4A2D-9005-0BE0362F0901}">
      <dsp:nvSpPr>
        <dsp:cNvPr id="0" name=""/>
        <dsp:cNvSpPr/>
      </dsp:nvSpPr>
      <dsp:spPr>
        <a:xfrm>
          <a:off x="0" y="58630"/>
          <a:ext cx="4038600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Муниципальные учреждения и предприятия</a:t>
          </a:r>
          <a:endParaRPr lang="ru-RU" sz="2400" kern="1200" dirty="0"/>
        </a:p>
      </dsp:txBody>
      <dsp:txXfrm>
        <a:off x="0" y="58630"/>
        <a:ext cx="4038600" cy="1065600"/>
      </dsp:txXfrm>
    </dsp:sp>
    <dsp:sp modelId="{ABC39753-D773-45C9-BAF1-CEFF61E72FFC}">
      <dsp:nvSpPr>
        <dsp:cNvPr id="0" name=""/>
        <dsp:cNvSpPr/>
      </dsp:nvSpPr>
      <dsp:spPr>
        <a:xfrm>
          <a:off x="0" y="1124230"/>
          <a:ext cx="4038600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Казенные 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Бюджетные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Автономные</a:t>
          </a:r>
          <a:endParaRPr lang="ru-RU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Унитарные предприятия</a:t>
          </a:r>
          <a:endParaRPr lang="ru-RU" sz="3700" kern="1200" dirty="0"/>
        </a:p>
      </dsp:txBody>
      <dsp:txXfrm>
        <a:off x="0" y="1124230"/>
        <a:ext cx="4038600" cy="3351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390DB-B854-48A6-8DA6-B5B1EC668D70}">
      <dsp:nvSpPr>
        <dsp:cNvPr id="0" name=""/>
        <dsp:cNvSpPr/>
      </dsp:nvSpPr>
      <dsp:spPr>
        <a:xfrm>
          <a:off x="0" y="28601"/>
          <a:ext cx="807524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Своевременное принятие и внедрение административных регламентов исполнения муниципальных функций и предоставления муниципальных услуг, их</a:t>
          </a:r>
          <a:r>
            <a:rPr lang="en-US" sz="1900" kern="1200" smtClean="0"/>
            <a:t> </a:t>
          </a:r>
          <a:r>
            <a:rPr lang="ru-RU" sz="1900" kern="1200" smtClean="0"/>
            <a:t>своевременная актуализация в соответствии с требованиями действующего законодательства</a:t>
          </a:r>
          <a:endParaRPr lang="ru-RU" sz="1900" kern="1200"/>
        </a:p>
      </dsp:txBody>
      <dsp:txXfrm>
        <a:off x="66196" y="94797"/>
        <a:ext cx="7942848" cy="1223637"/>
      </dsp:txXfrm>
    </dsp:sp>
    <dsp:sp modelId="{CB7EA228-40F7-4664-B9D8-E886BE0957CC}">
      <dsp:nvSpPr>
        <dsp:cNvPr id="0" name=""/>
        <dsp:cNvSpPr/>
      </dsp:nvSpPr>
      <dsp:spPr>
        <a:xfrm>
          <a:off x="0" y="1540768"/>
          <a:ext cx="807524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Принятие мер по устранению изложенных в актах прокурорского реагирования нарушений законодательства о муниципальной службе и противодействии коррупции, а также выявленных коррупциогенных факторов в нормативных правовых актах Качканарского городского округа </a:t>
          </a:r>
          <a:endParaRPr lang="ru-RU" sz="1900" kern="1200" dirty="0"/>
        </a:p>
      </dsp:txBody>
      <dsp:txXfrm>
        <a:off x="66196" y="1606964"/>
        <a:ext cx="7942848" cy="1223637"/>
      </dsp:txXfrm>
    </dsp:sp>
    <dsp:sp modelId="{122D5EA5-52C0-4A4B-8E82-4D0465569EF3}">
      <dsp:nvSpPr>
        <dsp:cNvPr id="0" name=""/>
        <dsp:cNvSpPr/>
      </dsp:nvSpPr>
      <dsp:spPr>
        <a:xfrm>
          <a:off x="0" y="3124950"/>
          <a:ext cx="807524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Осуществление контроля за исполнением муниципальных нормативных правовых актов Качканарского городского округа в сфере противодействия коррупции </a:t>
          </a:r>
          <a:endParaRPr lang="ru-RU" sz="1900" kern="1200"/>
        </a:p>
      </dsp:txBody>
      <dsp:txXfrm>
        <a:off x="66196" y="3191146"/>
        <a:ext cx="7942848" cy="1223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A712-39B8-4BE4-86B2-A5E2035D25A9}">
      <dsp:nvSpPr>
        <dsp:cNvPr id="0" name=""/>
        <dsp:cNvSpPr/>
      </dsp:nvSpPr>
      <dsp:spPr>
        <a:xfrm>
          <a:off x="0" y="55983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Включение представителей общественных организаций в состав комиссий по соблюдению требований к служебному поведению муниципальных служащих и урегулированию конфликта интересов </a:t>
          </a:r>
          <a:endParaRPr lang="ru-RU" sz="2200" kern="1200" dirty="0"/>
        </a:p>
      </dsp:txBody>
      <dsp:txXfrm>
        <a:off x="59057" y="115040"/>
        <a:ext cx="8245158" cy="1091666"/>
      </dsp:txXfrm>
    </dsp:sp>
    <dsp:sp modelId="{5488C229-191B-4A15-B422-3124962B1F97}">
      <dsp:nvSpPr>
        <dsp:cNvPr id="0" name=""/>
        <dsp:cNvSpPr/>
      </dsp:nvSpPr>
      <dsp:spPr>
        <a:xfrm>
          <a:off x="0" y="1329123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Привлечение молодежных организаций, общественных объединений к проведению мероприятий с участием молодежи, направленных на противодействие коррупции</a:t>
          </a:r>
          <a:endParaRPr lang="ru-RU" sz="2200" kern="1200" dirty="0"/>
        </a:p>
      </dsp:txBody>
      <dsp:txXfrm>
        <a:off x="59057" y="1388180"/>
        <a:ext cx="8245158" cy="1091666"/>
      </dsp:txXfrm>
    </dsp:sp>
    <dsp:sp modelId="{D18ACE9E-215B-46FC-BB43-7576A6E1643A}">
      <dsp:nvSpPr>
        <dsp:cNvPr id="0" name=""/>
        <dsp:cNvSpPr/>
      </dsp:nvSpPr>
      <dsp:spPr>
        <a:xfrm>
          <a:off x="0" y="2602264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Включение представителей общественных организаций в состав комиссии по координации работы по противодействию коррупции в Качканарского городского округа </a:t>
          </a:r>
          <a:endParaRPr lang="ru-RU" sz="2200" kern="1200" dirty="0"/>
        </a:p>
      </dsp:txBody>
      <dsp:txXfrm>
        <a:off x="59057" y="2661321"/>
        <a:ext cx="8245158" cy="1091666"/>
      </dsp:txXfrm>
    </dsp:sp>
    <dsp:sp modelId="{A6F4AF98-F19D-48C2-8EE2-0324BB329C5A}">
      <dsp:nvSpPr>
        <dsp:cNvPr id="0" name=""/>
        <dsp:cNvSpPr/>
      </dsp:nvSpPr>
      <dsp:spPr>
        <a:xfrm>
          <a:off x="0" y="3875404"/>
          <a:ext cx="8363272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Обеспечение участия Общественной палаты в обсуждении планов мероприятий по противодействию коррупции</a:t>
          </a:r>
          <a:endParaRPr lang="ru-RU" sz="2200" kern="1200" dirty="0"/>
        </a:p>
      </dsp:txBody>
      <dsp:txXfrm>
        <a:off x="59057" y="3934461"/>
        <a:ext cx="8245158" cy="1091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6D579-CEAB-46E3-BBEF-EEB94D5A6A7D}">
      <dsp:nvSpPr>
        <dsp:cNvPr id="0" name=""/>
        <dsp:cNvSpPr/>
      </dsp:nvSpPr>
      <dsp:spPr>
        <a:xfrm>
          <a:off x="0" y="0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деятельности комиссии по координации работы по противодействию коррупции в Качканарском городском округе </a:t>
          </a:r>
          <a:endParaRPr lang="ru-RU" sz="2000" kern="1200" dirty="0"/>
        </a:p>
      </dsp:txBody>
      <dsp:txXfrm>
        <a:off x="61443" y="61443"/>
        <a:ext cx="8106714" cy="1135778"/>
      </dsp:txXfrm>
    </dsp:sp>
    <dsp:sp modelId="{2007DC4B-3BCC-4BE6-90F9-F7D67CB9BF98}">
      <dsp:nvSpPr>
        <dsp:cNvPr id="0" name=""/>
        <dsp:cNvSpPr/>
      </dsp:nvSpPr>
      <dsp:spPr>
        <a:xfrm>
          <a:off x="0" y="1230759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деятельности комиссий по соблюдению требований к служебному поведению муниципальных служащих и урегулированию конфликта интересов</a:t>
          </a:r>
          <a:endParaRPr lang="ru-RU" sz="2000" kern="1200" dirty="0"/>
        </a:p>
      </dsp:txBody>
      <dsp:txXfrm>
        <a:off x="61443" y="1292202"/>
        <a:ext cx="8106714" cy="1135778"/>
      </dsp:txXfrm>
    </dsp:sp>
    <dsp:sp modelId="{9DA7DDA1-9749-40BF-90F0-20F0E0526AEF}">
      <dsp:nvSpPr>
        <dsp:cNvPr id="0" name=""/>
        <dsp:cNvSpPr/>
      </dsp:nvSpPr>
      <dsp:spPr>
        <a:xfrm>
          <a:off x="0" y="2458008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состояния и эффективности противодействия коррупции (антикоррупционный мониторинг) в Качканарском городском округе</a:t>
          </a:r>
          <a:endParaRPr lang="ru-RU" sz="2000" kern="1200" dirty="0"/>
        </a:p>
      </dsp:txBody>
      <dsp:txXfrm>
        <a:off x="61443" y="2519451"/>
        <a:ext cx="8106714" cy="1135778"/>
      </dsp:txXfrm>
    </dsp:sp>
    <dsp:sp modelId="{02C6BA10-8883-46D2-9E70-7DB1FC7E1FA2}">
      <dsp:nvSpPr>
        <dsp:cNvPr id="0" name=""/>
        <dsp:cNvSpPr/>
      </dsp:nvSpPr>
      <dsp:spPr>
        <a:xfrm>
          <a:off x="0" y="3731072"/>
          <a:ext cx="8229600" cy="1258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Направление в Департамент кадровой политики и контроля Губернатора Свердловской области и Правительства Свердловской области копий актов прокурорского реагирования по результатам осуществления органами прокуратуры прокурорского надзора за исполнением законодательства Российской Федерации о противодействии коррупции и о муниципальной службе</a:t>
          </a:r>
          <a:endParaRPr lang="ru-RU" sz="1600" kern="1200" dirty="0"/>
        </a:p>
      </dsp:txBody>
      <dsp:txXfrm>
        <a:off x="61443" y="3792515"/>
        <a:ext cx="8106714" cy="11357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8137B-B73F-49A8-A28F-FEFFB301F255}">
      <dsp:nvSpPr>
        <dsp:cNvPr id="0" name=""/>
        <dsp:cNvSpPr/>
      </dsp:nvSpPr>
      <dsp:spPr>
        <a:xfrm>
          <a:off x="0" y="21239"/>
          <a:ext cx="8224982" cy="1479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Мониторинг наполняемости разделов, посвященных вопросам противодействия коррупции, на официальном сайте соответствующего органа местного самоуправления в сети Интернет</a:t>
          </a:r>
          <a:endParaRPr lang="ru-RU" sz="2100" kern="1200" dirty="0"/>
        </a:p>
      </dsp:txBody>
      <dsp:txXfrm>
        <a:off x="72227" y="93466"/>
        <a:ext cx="8080528" cy="1335120"/>
      </dsp:txXfrm>
    </dsp:sp>
    <dsp:sp modelId="{6D7A2995-B9E6-47AD-A59D-B449A9D9E2AC}">
      <dsp:nvSpPr>
        <dsp:cNvPr id="0" name=""/>
        <dsp:cNvSpPr/>
      </dsp:nvSpPr>
      <dsp:spPr>
        <a:xfrm>
          <a:off x="0" y="1561294"/>
          <a:ext cx="8224982" cy="1479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Оказание муниципальным организациям консультативной помощи по вопросам, связанным с применением на практике требований законодательства Российской Федерации о противодействии коррупции</a:t>
          </a:r>
          <a:endParaRPr lang="ru-RU" sz="2100" kern="1200" dirty="0"/>
        </a:p>
      </dsp:txBody>
      <dsp:txXfrm>
        <a:off x="72227" y="1633521"/>
        <a:ext cx="8080528" cy="1335120"/>
      </dsp:txXfrm>
    </dsp:sp>
    <dsp:sp modelId="{69526A4F-DE33-4534-82E3-17A1E4256E53}">
      <dsp:nvSpPr>
        <dsp:cNvPr id="0" name=""/>
        <dsp:cNvSpPr/>
      </dsp:nvSpPr>
      <dsp:spPr>
        <a:xfrm>
          <a:off x="0" y="3101348"/>
          <a:ext cx="8224982" cy="1479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Размещение в разделах, посвященных вопросам противодействия коррупции, официальных сайтов органов местного самоуправления  видеороликов социальной рекламы антикоррупционной направленности</a:t>
          </a:r>
          <a:endParaRPr lang="ru-RU" sz="2100" kern="1200" dirty="0"/>
        </a:p>
      </dsp:txBody>
      <dsp:txXfrm>
        <a:off x="72227" y="3173575"/>
        <a:ext cx="8080528" cy="1335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CC908-EAEB-46B0-8732-E6C4CE765EE0}">
      <dsp:nvSpPr>
        <dsp:cNvPr id="0" name=""/>
        <dsp:cNvSpPr/>
      </dsp:nvSpPr>
      <dsp:spPr>
        <a:xfrm>
          <a:off x="0" y="144681"/>
          <a:ext cx="8640960" cy="14786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АНТИКОРРУПЦИОННОЕ ПРОСВЕЩЕНИЕ ГРАЖДАН</a:t>
          </a:r>
          <a:endParaRPr lang="ru-RU" sz="4100" kern="1200" dirty="0"/>
        </a:p>
      </dsp:txBody>
      <dsp:txXfrm>
        <a:off x="0" y="144681"/>
        <a:ext cx="8640960" cy="1478673"/>
      </dsp:txXfrm>
    </dsp:sp>
    <dsp:sp modelId="{E4482260-E764-467D-B6A5-EED2AF8169AC}">
      <dsp:nvSpPr>
        <dsp:cNvPr id="0" name=""/>
        <dsp:cNvSpPr/>
      </dsp:nvSpPr>
      <dsp:spPr>
        <a:xfrm>
          <a:off x="1054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Информирование граждан о нормативном правовом обеспечении работы по противодействию коррупции и ответственности за совершение коррупционных правонарушений </a:t>
          </a:r>
          <a:endParaRPr lang="ru-RU" sz="1600" kern="1200" dirty="0"/>
        </a:p>
      </dsp:txBody>
      <dsp:txXfrm>
        <a:off x="1054" y="1768045"/>
        <a:ext cx="1727770" cy="4609886"/>
      </dsp:txXfrm>
    </dsp:sp>
    <dsp:sp modelId="{868990CE-CF4A-4DCD-B784-BAC9AC8BE6F6}">
      <dsp:nvSpPr>
        <dsp:cNvPr id="0" name=""/>
        <dsp:cNvSpPr/>
      </dsp:nvSpPr>
      <dsp:spPr>
        <a:xfrm>
          <a:off x="1728824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Информирование граждан о принимаемых мерах по совершенствованию управления кадровым составом и повышению качества его формирования, совершенствования системы профессионального развития муниципальных служащих</a:t>
          </a:r>
          <a:endParaRPr lang="ru-RU" sz="1600" kern="1200" dirty="0"/>
        </a:p>
      </dsp:txBody>
      <dsp:txXfrm>
        <a:off x="1728824" y="1768045"/>
        <a:ext cx="1727770" cy="4609886"/>
      </dsp:txXfrm>
    </dsp:sp>
    <dsp:sp modelId="{1BD7E84B-BC37-4181-B052-D733938FA141}">
      <dsp:nvSpPr>
        <dsp:cNvPr id="0" name=""/>
        <dsp:cNvSpPr/>
      </dsp:nvSpPr>
      <dsp:spPr>
        <a:xfrm>
          <a:off x="3456594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проведения бесплатной юридической помощи гражданам</a:t>
          </a:r>
          <a:endParaRPr lang="ru-RU" sz="1600" kern="1200" dirty="0"/>
        </a:p>
      </dsp:txBody>
      <dsp:txXfrm>
        <a:off x="3456594" y="1768045"/>
        <a:ext cx="1727770" cy="4609886"/>
      </dsp:txXfrm>
    </dsp:sp>
    <dsp:sp modelId="{5815A31C-CDBE-4480-9541-92C557A49A6D}">
      <dsp:nvSpPr>
        <dsp:cNvPr id="0" name=""/>
        <dsp:cNvSpPr/>
      </dsp:nvSpPr>
      <dsp:spPr>
        <a:xfrm>
          <a:off x="5184365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ежегодного Всероссийского дня правовой помощи детям (в том числе различных мероприятий, направленных на антикоррупционное просвещение детей)</a:t>
          </a:r>
          <a:endParaRPr lang="ru-RU" sz="1600" kern="1200" dirty="0"/>
        </a:p>
      </dsp:txBody>
      <dsp:txXfrm>
        <a:off x="5184365" y="1768045"/>
        <a:ext cx="1727770" cy="4609886"/>
      </dsp:txXfrm>
    </dsp:sp>
    <dsp:sp modelId="{5DA5813E-C709-46B8-89A5-054679DD0110}">
      <dsp:nvSpPr>
        <dsp:cNvPr id="0" name=""/>
        <dsp:cNvSpPr/>
      </dsp:nvSpPr>
      <dsp:spPr>
        <a:xfrm>
          <a:off x="6912135" y="1768045"/>
          <a:ext cx="1727770" cy="4609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в образовательных организациях просветительских и воспитательных мероприятий, направленных на создание в обществе атмосферы нетерпимости к коррупционным проявлениям</a:t>
          </a:r>
          <a:endParaRPr lang="ru-RU" sz="1600" kern="1200" dirty="0"/>
        </a:p>
      </dsp:txBody>
      <dsp:txXfrm>
        <a:off x="6912135" y="1768045"/>
        <a:ext cx="1727770" cy="4609886"/>
      </dsp:txXfrm>
    </dsp:sp>
    <dsp:sp modelId="{FFF881B7-F7E4-42CC-9BAC-EE6625469EC8}">
      <dsp:nvSpPr>
        <dsp:cNvPr id="0" name=""/>
        <dsp:cNvSpPr/>
      </dsp:nvSpPr>
      <dsp:spPr>
        <a:xfrm>
          <a:off x="0" y="6233258"/>
          <a:ext cx="864096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F5781091-4A0E-4397-985D-2FCAA915B3F2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3720" cy="3085200"/>
          </a:xfrm>
          <a:prstGeom prst="rect">
            <a:avLst/>
          </a:prstGeom>
          <a:ln w="0">
            <a:noFill/>
          </a:ln>
        </p:spPr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7E77F890-2338-46F5-BAD4-0F36D1F7B40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96396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94968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78228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10736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78228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110736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355760"/>
            <a:ext cx="960840" cy="50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20680"/>
            <a:ext cx="822852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355760"/>
            <a:ext cx="960840" cy="50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94968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57200" y="396396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94968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78228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110736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5720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78228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110736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355760"/>
            <a:ext cx="960840" cy="50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20680"/>
            <a:ext cx="822852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94968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57200" y="396396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/>
          </p:nvPr>
        </p:nvSpPr>
        <p:spPr>
          <a:xfrm>
            <a:off x="94968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78228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1107360" y="160020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5720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6"/>
          <p:cNvSpPr>
            <a:spLocks noGrp="1"/>
          </p:cNvSpPr>
          <p:nvPr>
            <p:ph/>
          </p:nvPr>
        </p:nvSpPr>
        <p:spPr>
          <a:xfrm>
            <a:off x="78228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7"/>
          <p:cNvSpPr>
            <a:spLocks noGrp="1"/>
          </p:cNvSpPr>
          <p:nvPr>
            <p:ph/>
          </p:nvPr>
        </p:nvSpPr>
        <p:spPr>
          <a:xfrm>
            <a:off x="1107360" y="3963960"/>
            <a:ext cx="3092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20680"/>
            <a:ext cx="822852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949680" y="396396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949680" y="1600200"/>
            <a:ext cx="46872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963960"/>
            <a:ext cx="960840" cy="21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956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4670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29f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0680"/>
            <a:ext cx="822852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1467000" y="1600200"/>
            <a:ext cx="960840" cy="452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diagramData" Target="../diagrams/data4.xml"/><Relationship Id="rId2" Type="http://schemas.openxmlformats.org/officeDocument/2006/relationships/diagramLayout" Target="../diagrams/layout4.xml"/><Relationship Id="rId3" Type="http://schemas.openxmlformats.org/officeDocument/2006/relationships/diagramQuickStyle" Target="../diagrams/quickStyle4.xml"/><Relationship Id="rId4" Type="http://schemas.openxmlformats.org/officeDocument/2006/relationships/diagramColors" Target="../diagrams/colors4.xml"/><Relationship Id="rId5" Type="http://schemas.microsoft.com/office/2007/relationships/diagramDrawing" Target="../diagrams/drawing4.xml"/><Relationship Id="rId6" Type="http://schemas.openxmlformats.org/officeDocument/2006/relationships/slideLayout" Target="../slideLayouts/slideLayout1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diagramData" Target="../diagrams/data5.xml"/><Relationship Id="rId2" Type="http://schemas.openxmlformats.org/officeDocument/2006/relationships/diagramLayout" Target="../diagrams/layout5.xml"/><Relationship Id="rId3" Type="http://schemas.openxmlformats.org/officeDocument/2006/relationships/diagramQuickStyle" Target="../diagrams/quickStyle5.xml"/><Relationship Id="rId4" Type="http://schemas.openxmlformats.org/officeDocument/2006/relationships/diagramColors" Target="../diagrams/colors5.xml"/><Relationship Id="rId5" Type="http://schemas.microsoft.com/office/2007/relationships/diagramDrawing" Target="../diagrams/drawing5.xml"/><Relationship Id="rId6" Type="http://schemas.openxmlformats.org/officeDocument/2006/relationships/slideLayout" Target="../slideLayouts/slideLayout1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diagramData" Target="../diagrams/data6.xml"/><Relationship Id="rId2" Type="http://schemas.openxmlformats.org/officeDocument/2006/relationships/diagramLayout" Target="../diagrams/layout6.xml"/><Relationship Id="rId3" Type="http://schemas.openxmlformats.org/officeDocument/2006/relationships/diagramQuickStyle" Target="../diagrams/quickStyle6.xml"/><Relationship Id="rId4" Type="http://schemas.openxmlformats.org/officeDocument/2006/relationships/diagramColors" Target="../diagrams/colors6.xml"/><Relationship Id="rId5" Type="http://schemas.microsoft.com/office/2007/relationships/diagramDrawing" Target="../diagrams/drawing6.xml"/><Relationship Id="rId6" Type="http://schemas.openxmlformats.org/officeDocument/2006/relationships/slideLayout" Target="../slideLayouts/slideLayout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Diagram 1"/>
          <p:cNvGrpSpPr/>
          <p:nvPr/>
        </p:nvGrpSpPr>
        <p:grpSpPr>
          <a:xfrm>
            <a:off x="539640" y="2130480"/>
            <a:ext cx="7917840" cy="2593800"/>
            <a:chOff x="539640" y="2130480"/>
            <a:chExt cx="7917840" cy="2593800"/>
          </a:xfrm>
        </p:grpSpPr>
        <p:sp>
          <p:nvSpPr>
            <p:cNvPr id="123" name=""/>
            <p:cNvSpPr/>
            <p:nvPr/>
          </p:nvSpPr>
          <p:spPr>
            <a:xfrm>
              <a:off x="539640" y="2130480"/>
              <a:ext cx="7917480" cy="2593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"/>
            <p:cNvSpPr/>
            <p:nvPr/>
          </p:nvSpPr>
          <p:spPr>
            <a:xfrm>
              <a:off x="539640" y="2131920"/>
              <a:ext cx="7917840" cy="25916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248760" rIns="122040" tIns="248760" bIns="248400" anchor="ctr">
              <a:noAutofit/>
            </a:bodyPr>
            <a:p>
              <a:pPr algn="ctr">
                <a:lnSpc>
                  <a:spcPct val="90000"/>
                </a:lnSpc>
                <a:spcAft>
                  <a:spcPts val="1120"/>
                </a:spcAft>
              </a:pPr>
              <a:r>
                <a:rPr b="0" lang="ru-RU" sz="3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ОТЧЕТ </a:t>
              </a:r>
              <a:br/>
              <a:r>
                <a:rPr b="0" lang="ru-RU" sz="3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об исполнении плана мероприятий по противодействию коррупции </a:t>
              </a:r>
              <a:br/>
              <a:r>
                <a:rPr b="0" lang="ru-RU" sz="3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Качканарского городского округа</a:t>
              </a:r>
              <a:br/>
              <a:r>
                <a:rPr b="0" lang="ru-RU" sz="3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за 2020 год</a:t>
              </a:r>
              <a:endParaRPr b="0" lang="ru-RU" sz="3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Diagram13"/>
          <p:cNvGrpSpPr/>
          <p:nvPr/>
        </p:nvGrpSpPr>
        <p:grpSpPr>
          <a:xfrm>
            <a:off x="457200" y="1337760"/>
            <a:ext cx="8506440" cy="5482800"/>
            <a:chOff x="457200" y="1337760"/>
            <a:chExt cx="8506440" cy="5482800"/>
          </a:xfrm>
        </p:grpSpPr>
        <p:sp>
          <p:nvSpPr>
            <p:cNvPr id="200" name=""/>
            <p:cNvSpPr/>
            <p:nvPr/>
          </p:nvSpPr>
          <p:spPr>
            <a:xfrm>
              <a:off x="457200" y="1417680"/>
              <a:ext cx="8506080" cy="5322600"/>
            </a:xfrm>
            <a:prstGeom prst="rect">
              <a:avLst/>
            </a:prstGeom>
            <a:noFill/>
            <a:ln w="0">
              <a:noFill/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01" name=""/>
            <p:cNvSpPr/>
            <p:nvPr/>
          </p:nvSpPr>
          <p:spPr>
            <a:xfrm>
              <a:off x="461880" y="1337760"/>
              <a:ext cx="3264480" cy="5482800"/>
            </a:xfrm>
            <a:prstGeom prst="roundRect">
              <a:avLst>
                <a:gd name="adj" fmla="val 5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02" name=""/>
            <p:cNvSpPr/>
            <p:nvPr/>
          </p:nvSpPr>
          <p:spPr>
            <a:xfrm>
              <a:off x="1057680" y="1337760"/>
              <a:ext cx="2431800" cy="5482800"/>
            </a:xfrm>
            <a:prstGeom prst="rect">
              <a:avLst/>
            </a:prstGeom>
            <a:noFill/>
            <a:ln>
              <a:noFill/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0" rIns="0" tIns="61560" bIns="0" anchor="t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Участие в судебном разрешении вопросов по предоставлению муниципальных услуг, обжалованию муниципальных нормативных актов, регулирующих предоставление муниципальных услуг, действий (бездействия) должностных лиц органов местного самоуправления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203" name=""/>
            <p:cNvSpPr/>
            <p:nvPr/>
          </p:nvSpPr>
          <p:spPr>
            <a:xfrm>
              <a:off x="3876120" y="1337760"/>
              <a:ext cx="2790360" cy="5456880"/>
            </a:xfrm>
            <a:prstGeom prst="roundRect">
              <a:avLst>
                <a:gd name="adj" fmla="val 5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04" name=""/>
            <p:cNvSpPr/>
            <p:nvPr/>
          </p:nvSpPr>
          <p:spPr>
            <a:xfrm rot="5400000">
              <a:off x="3609000" y="3693600"/>
              <a:ext cx="434880" cy="370080"/>
            </a:xfrm>
            <a:prstGeom prst="flowChartExtract">
              <a:avLst/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05" name=""/>
            <p:cNvSpPr/>
            <p:nvPr/>
          </p:nvSpPr>
          <p:spPr>
            <a:xfrm>
              <a:off x="4411080" y="1337760"/>
              <a:ext cx="2078640" cy="5456880"/>
            </a:xfrm>
            <a:prstGeom prst="rect">
              <a:avLst/>
            </a:prstGeom>
            <a:noFill/>
            <a:ln>
              <a:noFill/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0" rIns="0" tIns="82440" bIns="0" anchor="t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Организация информационных мероприятий по разъяснению гражданам преимуществ получения муниципальных услуг в электронном виде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206" name=""/>
            <p:cNvSpPr/>
            <p:nvPr/>
          </p:nvSpPr>
          <p:spPr>
            <a:xfrm>
              <a:off x="6696000" y="1341360"/>
              <a:ext cx="2267640" cy="5399280"/>
            </a:xfrm>
            <a:prstGeom prst="roundRect">
              <a:avLst>
                <a:gd name="adj" fmla="val 5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07" name=""/>
            <p:cNvSpPr/>
            <p:nvPr/>
          </p:nvSpPr>
          <p:spPr>
            <a:xfrm rot="5400000">
              <a:off x="6486480" y="3693600"/>
              <a:ext cx="434880" cy="370080"/>
            </a:xfrm>
            <a:prstGeom prst="flowChartExtract">
              <a:avLst/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08" name=""/>
            <p:cNvSpPr/>
            <p:nvPr/>
          </p:nvSpPr>
          <p:spPr>
            <a:xfrm>
              <a:off x="7164360" y="1341360"/>
              <a:ext cx="1689480" cy="5399280"/>
            </a:xfrm>
            <a:prstGeom prst="rect">
              <a:avLst/>
            </a:prstGeom>
            <a:noFill/>
            <a:ln>
              <a:noFill/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0" rIns="0" tIns="54720" bIns="0" anchor="t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Анализ заявлений, обращений граждан и организаций на предмет наличия в них информации о фактах коррупции</a:t>
              </a:r>
              <a:endParaRPr b="0" lang="ru-RU" sz="1800" spc="-1" strike="noStrike">
                <a:latin typeface="Arial"/>
              </a:endParaRPr>
            </a:p>
          </p:txBody>
        </p:sp>
      </p:grpSp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79560"/>
            <a:ext cx="8367480" cy="114192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ПОВЫШЕНИЕ РЕЗУЛЬТАТИВНОСТИ И ЭФФЕКТИВНОСТИ РАБОТЫ С ОБРАЩЕНИЯМИ ГРАЖДАН И ОРГАНИЗАЦИЙ ПО ФАКТАМ КОРРУПЦИИ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Diagram14"/>
          <p:cNvGrpSpPr/>
          <p:nvPr/>
        </p:nvGrpSpPr>
        <p:grpSpPr>
          <a:xfrm>
            <a:off x="457200" y="900000"/>
            <a:ext cx="8517240" cy="5256000"/>
            <a:chOff x="457200" y="900000"/>
            <a:chExt cx="8517240" cy="5256000"/>
          </a:xfrm>
        </p:grpSpPr>
        <p:sp>
          <p:nvSpPr>
            <p:cNvPr id="211" name=""/>
            <p:cNvSpPr/>
            <p:nvPr/>
          </p:nvSpPr>
          <p:spPr>
            <a:xfrm>
              <a:off x="457200" y="900000"/>
              <a:ext cx="8434080" cy="5255640"/>
            </a:xfrm>
            <a:prstGeom prst="rect">
              <a:avLst/>
            </a:prstGeom>
            <a:noFill/>
            <a:ln w="0">
              <a:noFill/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212" name=""/>
            <p:cNvSpPr/>
            <p:nvPr/>
          </p:nvSpPr>
          <p:spPr>
            <a:xfrm>
              <a:off x="540000" y="1260000"/>
              <a:ext cx="8434440" cy="12020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27440" rIns="68760" tIns="127440" bIns="127440" anchor="ctr">
              <a:noAutofit/>
            </a:bodyPr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b="0" lang="ru-RU" sz="16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Информирование граждан о деятельности комиссии по координации работы по противодействию коррупции</a:t>
              </a: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ствию коррупции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213" name=""/>
            <p:cNvSpPr/>
            <p:nvPr/>
          </p:nvSpPr>
          <p:spPr>
            <a:xfrm>
              <a:off x="457200" y="2340000"/>
              <a:ext cx="8434440" cy="77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17720" rIns="68760" tIns="117720" bIns="117720" anchor="ctr">
              <a:noAutofit/>
            </a:bodyPr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Информирование граждан о деятельности комиссий по соблюдению требований к служебному поведению муниципальных служащих и урегулированию конфликта интересов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214" name=""/>
            <p:cNvSpPr/>
            <p:nvPr/>
          </p:nvSpPr>
          <p:spPr>
            <a:xfrm>
              <a:off x="457200" y="3127680"/>
              <a:ext cx="8434440" cy="10015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17720" rIns="68760" tIns="117720" bIns="117720" anchor="ctr">
              <a:noAutofit/>
            </a:bodyPr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b="0" lang="ru-RU" sz="16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Обеспечение размещения на официальных сайтах органов местного самоуправления сведений о доходах, расходах, об имуществе и обязательствах имущественного характера, представленных лицами, замещающими муниципальные должности и муниципальными служащими</a:t>
              </a:r>
              <a:endParaRPr b="0" lang="ru-RU" sz="1600" spc="-1" strike="noStrike">
                <a:latin typeface="Arial"/>
              </a:endParaRPr>
            </a:p>
          </p:txBody>
        </p:sp>
        <p:sp>
          <p:nvSpPr>
            <p:cNvPr id="215" name=""/>
            <p:cNvSpPr/>
            <p:nvPr/>
          </p:nvSpPr>
          <p:spPr>
            <a:xfrm>
              <a:off x="457200" y="4141080"/>
              <a:ext cx="8434440" cy="10015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17720" rIns="68760" tIns="117720" bIns="117720" anchor="ctr">
              <a:noAutofit/>
            </a:bodyPr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b="0" lang="ru-RU" sz="16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Размещение в разделе, посвященном вопросам противодействия коррупции, официального сайта Качканарского городского округа, в сети Интернет отчета о результатах выполнения Плана мероприятий по противодействию коррупции в Качканарском городском округе за 2020 год</a:t>
              </a:r>
              <a:endParaRPr b="0" lang="ru-RU" sz="1600" spc="-1" strike="noStrike">
                <a:latin typeface="Arial"/>
              </a:endParaRPr>
            </a:p>
          </p:txBody>
        </p:sp>
        <p:sp>
          <p:nvSpPr>
            <p:cNvPr id="216" name=""/>
            <p:cNvSpPr/>
            <p:nvPr/>
          </p:nvSpPr>
          <p:spPr>
            <a:xfrm>
              <a:off x="457200" y="5154480"/>
              <a:ext cx="8434440" cy="10015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17720" rIns="68760" tIns="117720" bIns="117720" anchor="ctr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Организация изготовления материалов, направленных на антикоррупционное просвещение граждан</a:t>
              </a:r>
              <a:endParaRPr b="0" lang="ru-RU" sz="1800" spc="-1" strike="noStrike">
                <a:latin typeface="Arial"/>
              </a:endParaRPr>
            </a:p>
          </p:txBody>
        </p:sp>
      </p:grp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434080" cy="114192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ОБЕСПЕЧЕНИЕ ОТКРЫТОСТИ ДЕЯТЕЛЬНОСТИ ОРГАНОВ МЕСТНОГО САМОУПРАВЛЕНИЯ, ОБЕСПЕЧЕНИЕ ПРАВА ГРАЖДАН НА ДОСТУП К ИНФОРМАЦИИ О ДЕЯТЕЛЬНОСТИ ОРГАНОВ МЕСТНОГО САМОУПРАВЛЕНИЯ В СФЕРЕ ПРОТИВОДЕЙСТВИЯ КОРРУПЦИИ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385997177"/>
              </p:ext>
            </p:extLst>
          </p:nvPr>
        </p:nvGraphicFramePr>
        <p:xfrm>
          <a:off x="457200" y="1600200"/>
          <a:ext cx="8362080" cy="514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8520" cy="142524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ОБЕСПЕЧЕНИЕ УЧАСТИЯ ИНСТИТУТОВ ГРАЖДАНСКОГО ОБЩЕСТВА В ПРОТИВОДЕЙСТВИИ КОРРУПЦИИ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ПОВЫШЕНИЕ ЭФФЕКТИВНОСТИ ДЕЯТЕЛЬНОСТИ ОРГАНОВ МЕСТНОГО САМОУПРАВЛЕНИЯ ПО ПРОТИВОДЕЙСТВИЮ КОРРУПЦИИ</a:t>
            </a:r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3813645385"/>
              </p:ext>
            </p:extLst>
          </p:nvPr>
        </p:nvGraphicFramePr>
        <p:xfrm>
          <a:off x="457200" y="1600200"/>
          <a:ext cx="8228520" cy="514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461739816"/>
              </p:ext>
            </p:extLst>
          </p:nvPr>
        </p:nvGraphicFramePr>
        <p:xfrm>
          <a:off x="457200" y="1523880"/>
          <a:ext cx="8223840" cy="460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</a:rPr>
              <a:t>ПОВЫШЕНИЕ ЭФФЕКТИВНОСТИ ДЕЯТЕЛЬНОСТИ ОРГАНОВ МЕСТНОГО САМОУПРАВЛЕНИЯ ПО ПРОТИВОДЕЙСТВИЮ КОРРУПЦИИ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3972871428"/>
              </p:ext>
            </p:extLst>
          </p:nvPr>
        </p:nvGraphicFramePr>
        <p:xfrm>
          <a:off x="323640" y="0"/>
          <a:ext cx="8640000" cy="685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3760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Субъекты реализующие план</a:t>
            </a:r>
            <a:endParaRPr b="0" lang="ru-RU" sz="4400" spc="-1" strike="noStrike">
              <a:latin typeface="Arial"/>
            </a:endParaRPr>
          </a:p>
        </p:txBody>
      </p:sp>
      <p:grpSp>
        <p:nvGrpSpPr>
          <p:cNvPr id="126" name="Diagram2"/>
          <p:cNvGrpSpPr/>
          <p:nvPr/>
        </p:nvGrpSpPr>
        <p:grpSpPr>
          <a:xfrm>
            <a:off x="457200" y="1733040"/>
            <a:ext cx="4037760" cy="4431600"/>
            <a:chOff x="457200" y="1733040"/>
            <a:chExt cx="4037760" cy="4431600"/>
          </a:xfrm>
        </p:grpSpPr>
        <p:sp>
          <p:nvSpPr>
            <p:cNvPr id="127" name=""/>
            <p:cNvSpPr/>
            <p:nvPr/>
          </p:nvSpPr>
          <p:spPr>
            <a:xfrm>
              <a:off x="457200" y="1733040"/>
              <a:ext cx="4037400" cy="4431240"/>
            </a:xfrm>
            <a:prstGeom prst="rect">
              <a:avLst/>
            </a:prstGeom>
            <a:noFill/>
            <a:ln w="0">
              <a:noFill/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28" name=""/>
            <p:cNvSpPr/>
            <p:nvPr/>
          </p:nvSpPr>
          <p:spPr>
            <a:xfrm>
              <a:off x="457200" y="1744920"/>
              <a:ext cx="4037760" cy="116244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77840" rIns="177840" tIns="101520" bIns="101520" anchor="ctr">
              <a:noAutofit/>
            </a:bodyPr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b="0" lang="ru-RU" sz="25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Органы местного самоуправления </a:t>
              </a:r>
              <a:endParaRPr b="0" lang="ru-RU" sz="2500" spc="-1" strike="noStrike">
                <a:latin typeface="Arial"/>
              </a:endParaRPr>
            </a:p>
          </p:txBody>
        </p:sp>
        <p:sp>
          <p:nvSpPr>
            <p:cNvPr id="129" name=""/>
            <p:cNvSpPr/>
            <p:nvPr/>
          </p:nvSpPr>
          <p:spPr>
            <a:xfrm>
              <a:off x="457200" y="2802600"/>
              <a:ext cx="4037760" cy="3362040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d0d8e7">
                  <a:alpha val="90000"/>
                </a:srgbClr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33200" rIns="177840" tIns="133200" bIns="200160" anchor="t">
              <a:noAutofit/>
            </a:bodyPr>
            <a:p>
              <a:pPr lvl="1" marL="228600" indent="-228600">
                <a:lnSpc>
                  <a:spcPct val="90000"/>
                </a:lnSpc>
                <a:spcAft>
                  <a:spcPts val="374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b="0" lang="ru-RU" sz="25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Дума</a:t>
              </a:r>
              <a:endParaRPr b="0" lang="ru-RU" sz="2500" spc="-1" strike="noStrike">
                <a:latin typeface="Arial"/>
              </a:endParaRPr>
            </a:p>
            <a:p>
              <a:pPr lvl="1" marL="228600" indent="-228600">
                <a:lnSpc>
                  <a:spcPct val="90000"/>
                </a:lnSpc>
                <a:spcAft>
                  <a:spcPts val="374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b="0" lang="ru-RU" sz="25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Администрация</a:t>
              </a:r>
              <a:endParaRPr b="0" lang="ru-RU" sz="2500" spc="-1" strike="noStrike">
                <a:latin typeface="Arial"/>
              </a:endParaRPr>
            </a:p>
            <a:p>
              <a:pPr lvl="1" marL="228600" indent="-228600">
                <a:lnSpc>
                  <a:spcPct val="90000"/>
                </a:lnSpc>
                <a:spcAft>
                  <a:spcPts val="374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b="0" lang="ru-RU" sz="25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Управление образованием </a:t>
              </a:r>
              <a:endParaRPr b="0" lang="ru-RU" sz="2500" spc="-1" strike="noStrike">
                <a:latin typeface="Arial"/>
              </a:endParaRPr>
            </a:p>
            <a:p>
              <a:pPr lvl="1" marL="228600" indent="-228600">
                <a:lnSpc>
                  <a:spcPct val="90000"/>
                </a:lnSpc>
                <a:spcAft>
                  <a:spcPts val="374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b="0" lang="ru-RU" sz="25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Комитет по управлению муниципальным имуществом</a:t>
              </a:r>
              <a:endParaRPr b="0" lang="ru-RU" sz="2500" spc="-1" strike="noStrike">
                <a:latin typeface="Arial"/>
              </a:endParaRPr>
            </a:p>
            <a:p>
              <a:pPr lvl="1" marL="228600" indent="-228600">
                <a:lnSpc>
                  <a:spcPct val="90000"/>
                </a:lnSpc>
                <a:spcAft>
                  <a:spcPts val="374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b="0" lang="ru-RU" sz="25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Контрольное управление</a:t>
              </a:r>
              <a:endParaRPr b="0" lang="ru-RU" sz="2500" spc="-1" strike="noStrike">
                <a:latin typeface="Arial"/>
              </a:endParaRPr>
            </a:p>
          </p:txBody>
        </p:sp>
      </p:grp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631741656"/>
              </p:ext>
            </p:extLst>
          </p:nvPr>
        </p:nvGraphicFramePr>
        <p:xfrm>
          <a:off x="4648320" y="1702800"/>
          <a:ext cx="4037400" cy="4533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130" name="Группа 4"/>
          <p:cNvGrpSpPr/>
          <p:nvPr/>
        </p:nvGrpSpPr>
        <p:grpSpPr>
          <a:xfrm>
            <a:off x="395640" y="144000"/>
            <a:ext cx="8366400" cy="1126080"/>
            <a:chOff x="395640" y="144000"/>
            <a:chExt cx="8366400" cy="1126080"/>
          </a:xfrm>
        </p:grpSpPr>
        <p:sp>
          <p:nvSpPr>
            <p:cNvPr id="131" name="Скругленный прямоугольник 5"/>
            <p:cNvSpPr/>
            <p:nvPr/>
          </p:nvSpPr>
          <p:spPr>
            <a:xfrm>
              <a:off x="395640" y="144000"/>
              <a:ext cx="8366400" cy="11260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32" name="Скругленный прямоугольник 4"/>
            <p:cNvSpPr/>
            <p:nvPr/>
          </p:nvSpPr>
          <p:spPr>
            <a:xfrm>
              <a:off x="451440" y="199080"/>
              <a:ext cx="8254440" cy="1016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>
                <a:lnSpc>
                  <a:spcPct val="90000"/>
                </a:lnSpc>
                <a:spcAft>
                  <a:spcPts val="1644"/>
                </a:spcAft>
              </a:pPr>
              <a:r>
                <a:rPr b="0" lang="ru-RU" sz="4700" spc="-1" strike="noStrike">
                  <a:solidFill>
                    <a:srgbClr val="ffffff"/>
                  </a:solidFill>
                  <a:latin typeface="Calibri"/>
                  <a:ea typeface="DejaVu Sans"/>
                </a:rPr>
                <a:t>Субъекты реализующие план</a:t>
              </a:r>
              <a:endParaRPr b="0" lang="ru-RU" sz="4700" spc="-1" strike="noStrike">
                <a:latin typeface="Arial"/>
              </a:endParaRPr>
            </a:p>
          </p:txBody>
        </p:sp>
      </p:grpSp>
      <p:sp>
        <p:nvSpPr>
          <p:cNvPr id="133" name="Стрелка вниз 12"/>
          <p:cNvSpPr/>
          <p:nvPr/>
        </p:nvSpPr>
        <p:spPr>
          <a:xfrm>
            <a:off x="2044440" y="1266480"/>
            <a:ext cx="430920" cy="4654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Стрелка вниз 13"/>
          <p:cNvSpPr/>
          <p:nvPr/>
        </p:nvSpPr>
        <p:spPr>
          <a:xfrm>
            <a:off x="6451560" y="1266480"/>
            <a:ext cx="430920" cy="4654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Diagram4"/>
          <p:cNvGrpSpPr/>
          <p:nvPr/>
        </p:nvGrpSpPr>
        <p:grpSpPr>
          <a:xfrm>
            <a:off x="456840" y="274680"/>
            <a:ext cx="8228880" cy="1141920"/>
            <a:chOff x="456840" y="274680"/>
            <a:chExt cx="8228880" cy="1141920"/>
          </a:xfrm>
        </p:grpSpPr>
        <p:sp>
          <p:nvSpPr>
            <p:cNvPr id="136" name=""/>
            <p:cNvSpPr/>
            <p:nvPr/>
          </p:nvSpPr>
          <p:spPr>
            <a:xfrm>
              <a:off x="456840" y="274680"/>
              <a:ext cx="8228520" cy="1141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"/>
            <p:cNvSpPr/>
            <p:nvPr/>
          </p:nvSpPr>
          <p:spPr>
            <a:xfrm>
              <a:off x="456840" y="296280"/>
              <a:ext cx="8228880" cy="10990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29960" rIns="76320" tIns="129960" bIns="129960" anchor="ctr">
              <a:noAutofit/>
            </a:bodyPr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Реализация Плана направлена на достижение следующих целей:</a:t>
              </a:r>
              <a:endParaRPr b="0" lang="ru-RU" sz="2000" spc="-1" strike="noStrike">
                <a:latin typeface="Arial"/>
              </a:endParaRPr>
            </a:p>
          </p:txBody>
        </p:sp>
      </p:grp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359759468"/>
              </p:ext>
            </p:extLst>
          </p:nvPr>
        </p:nvGraphicFramePr>
        <p:xfrm>
          <a:off x="457200" y="1600200"/>
          <a:ext cx="8074080" cy="452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39640" y="54864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grpSp>
        <p:nvGrpSpPr>
          <p:cNvPr id="139" name="Diagram6"/>
          <p:cNvGrpSpPr/>
          <p:nvPr/>
        </p:nvGrpSpPr>
        <p:grpSpPr>
          <a:xfrm>
            <a:off x="539640" y="1484640"/>
            <a:ext cx="8424360" cy="5327640"/>
            <a:chOff x="539640" y="1484640"/>
            <a:chExt cx="8424360" cy="5327640"/>
          </a:xfrm>
        </p:grpSpPr>
        <p:sp>
          <p:nvSpPr>
            <p:cNvPr id="140" name=""/>
            <p:cNvSpPr/>
            <p:nvPr/>
          </p:nvSpPr>
          <p:spPr>
            <a:xfrm>
              <a:off x="539640" y="1484640"/>
              <a:ext cx="8424000" cy="5327640"/>
            </a:xfrm>
            <a:prstGeom prst="rect">
              <a:avLst/>
            </a:prstGeom>
            <a:noFill/>
            <a:ln w="0">
              <a:noFill/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41" name=""/>
            <p:cNvSpPr/>
            <p:nvPr/>
          </p:nvSpPr>
          <p:spPr>
            <a:xfrm>
              <a:off x="539640" y="1484640"/>
              <a:ext cx="8424360" cy="9504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856520" rIns="76320" tIns="76320" bIns="7632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15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Регулирующие порядок размещения сведений сведений о доходах, расходах, об имуществе и обязательствах имущественного характера лиц, замещающих муниципальные должности</a:t>
              </a:r>
              <a:endParaRPr b="0" lang="ru-RU" sz="1500" spc="-1" strike="noStrike">
                <a:latin typeface="Arial"/>
              </a:endParaRPr>
            </a:p>
          </p:txBody>
        </p:sp>
        <p:sp>
          <p:nvSpPr>
            <p:cNvPr id="142" name=""/>
            <p:cNvSpPr/>
            <p:nvPr/>
          </p:nvSpPr>
          <p:spPr>
            <a:xfrm>
              <a:off x="634680" y="1579680"/>
              <a:ext cx="1684440" cy="759960"/>
            </a:xfrm>
            <a:prstGeom prst="roundRect">
              <a:avLst>
                <a:gd name="adj" fmla="val 10000"/>
              </a:avLst>
            </a:prstGeom>
            <a:blipFill rotWithShape="0">
              <a:blip r:embed="rId1"/>
              <a:srcRect/>
              <a:stretch/>
            </a:blip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43" name=""/>
            <p:cNvSpPr/>
            <p:nvPr/>
          </p:nvSpPr>
          <p:spPr>
            <a:xfrm>
              <a:off x="539640" y="2530800"/>
              <a:ext cx="8424360" cy="113868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856520" rIns="76320" tIns="76320" bIns="7632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Утверждающие меры организационного характера (в т.ч устанавливающие персональную ответственность)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44" name=""/>
            <p:cNvSpPr/>
            <p:nvPr/>
          </p:nvSpPr>
          <p:spPr>
            <a:xfrm>
              <a:off x="634680" y="2719800"/>
              <a:ext cx="1684440" cy="759960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rcRect/>
              <a:stretch/>
            </a:blip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45" name=""/>
            <p:cNvSpPr/>
            <p:nvPr/>
          </p:nvSpPr>
          <p:spPr>
            <a:xfrm>
              <a:off x="539640" y="3765240"/>
              <a:ext cx="8424360" cy="9504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856520" rIns="76320" tIns="76320" bIns="7632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Регламентирующие работу «Телефона доверия»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46" name=""/>
            <p:cNvSpPr/>
            <p:nvPr/>
          </p:nvSpPr>
          <p:spPr>
            <a:xfrm>
              <a:off x="634680" y="3860280"/>
              <a:ext cx="1684440" cy="759960"/>
            </a:xfrm>
            <a:prstGeom prst="roundRect">
              <a:avLst>
                <a:gd name="adj" fmla="val 10000"/>
              </a:avLst>
            </a:prstGeom>
            <a:blipFill rotWithShape="0">
              <a:blip r:embed="rId3"/>
              <a:srcRect/>
              <a:stretch/>
            </a:blip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47" name=""/>
            <p:cNvSpPr/>
            <p:nvPr/>
          </p:nvSpPr>
          <p:spPr>
            <a:xfrm>
              <a:off x="539640" y="4811040"/>
              <a:ext cx="8424360" cy="9504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856520" rIns="76320" tIns="76320" bIns="7632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Регламентирующие работу комиссии по соблюдению служебного поведения муниципального служащего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48" name=""/>
            <p:cNvSpPr/>
            <p:nvPr/>
          </p:nvSpPr>
          <p:spPr>
            <a:xfrm>
              <a:off x="634680" y="4906440"/>
              <a:ext cx="1684440" cy="759960"/>
            </a:xfrm>
            <a:prstGeom prst="roundRect">
              <a:avLst>
                <a:gd name="adj" fmla="val 10000"/>
              </a:avLst>
            </a:prstGeom>
            <a:blipFill rotWithShape="0">
              <a:blip r:embed="rId4"/>
              <a:srcRect/>
              <a:stretch/>
            </a:blip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49" name=""/>
            <p:cNvSpPr/>
            <p:nvPr/>
          </p:nvSpPr>
          <p:spPr>
            <a:xfrm>
              <a:off x="634680" y="5952240"/>
              <a:ext cx="1684440" cy="759960"/>
            </a:xfrm>
            <a:prstGeom prst="roundRect">
              <a:avLst>
                <a:gd name="adj" fmla="val 10000"/>
              </a:avLst>
            </a:prstGeom>
            <a:blipFill rotWithShape="0">
              <a:blip r:embed="rId5"/>
              <a:srcRect/>
              <a:stretch/>
            </a:blip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</p:sp>
      </p:grpSp>
      <p:grpSp>
        <p:nvGrpSpPr>
          <p:cNvPr id="150" name="Группа 5"/>
          <p:cNvGrpSpPr/>
          <p:nvPr/>
        </p:nvGrpSpPr>
        <p:grpSpPr>
          <a:xfrm>
            <a:off x="453240" y="188640"/>
            <a:ext cx="8366400" cy="1126080"/>
            <a:chOff x="453240" y="188640"/>
            <a:chExt cx="8366400" cy="1126080"/>
          </a:xfrm>
        </p:grpSpPr>
        <p:sp>
          <p:nvSpPr>
            <p:cNvPr id="151" name="Скругленный прямоугольник 6"/>
            <p:cNvSpPr/>
            <p:nvPr/>
          </p:nvSpPr>
          <p:spPr>
            <a:xfrm>
              <a:off x="453240" y="188640"/>
              <a:ext cx="8366400" cy="11260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52" name="Скругленный прямоугольник 4"/>
            <p:cNvSpPr/>
            <p:nvPr/>
          </p:nvSpPr>
          <p:spPr>
            <a:xfrm>
              <a:off x="509040" y="243720"/>
              <a:ext cx="8254440" cy="1016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0" lang="ru-RU" sz="2400" spc="-1" strike="noStrike">
                  <a:solidFill>
                    <a:srgbClr val="ffffff"/>
                  </a:solidFill>
                  <a:latin typeface="Calibri"/>
                  <a:ea typeface="DejaVu Sans"/>
                </a:rPr>
                <a:t>Приняты новые и актуализированы  муниципальные правовые акты </a:t>
              </a:r>
              <a:endParaRPr b="0" lang="ru-RU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Diagram7"/>
          <p:cNvGrpSpPr/>
          <p:nvPr/>
        </p:nvGrpSpPr>
        <p:grpSpPr>
          <a:xfrm>
            <a:off x="457200" y="260640"/>
            <a:ext cx="8290440" cy="6192000"/>
            <a:chOff x="457200" y="260640"/>
            <a:chExt cx="8290440" cy="6192000"/>
          </a:xfrm>
        </p:grpSpPr>
        <p:sp>
          <p:nvSpPr>
            <p:cNvPr id="154" name=""/>
            <p:cNvSpPr/>
            <p:nvPr/>
          </p:nvSpPr>
          <p:spPr>
            <a:xfrm>
              <a:off x="457200" y="260640"/>
              <a:ext cx="8290080" cy="61916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"/>
            <p:cNvSpPr/>
            <p:nvPr/>
          </p:nvSpPr>
          <p:spPr>
            <a:xfrm>
              <a:off x="457200" y="260640"/>
              <a:ext cx="8290440" cy="185724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0520" rIns="110520" tIns="110520" bIns="110520" anchor="ctr">
              <a:noAutofit/>
            </a:bodyPr>
            <a:p>
              <a:pPr algn="ctr">
                <a:lnSpc>
                  <a:spcPct val="90000"/>
                </a:lnSpc>
                <a:spcAft>
                  <a:spcPts val="1015"/>
                </a:spcAft>
              </a:pPr>
              <a:r>
                <a:rPr b="0" lang="ru-RU" sz="29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СОВЕРШЕНСТВОВАНИЕ РАБОТЫ ПО ПРОФИЛАКТИКЕ КОРРУПЦИОННЫХ И ИНЫХ ПРАВОНАРУШЕНИЙ В СИСТЕМЕ КАДРОВОЙ РАБОТЫ </a:t>
              </a:r>
              <a:endParaRPr b="0" lang="ru-RU" sz="2900" spc="-1" strike="noStrike">
                <a:latin typeface="Arial"/>
              </a:endParaRPr>
            </a:p>
          </p:txBody>
        </p:sp>
        <p:sp>
          <p:nvSpPr>
            <p:cNvPr id="156" name=""/>
            <p:cNvSpPr/>
            <p:nvPr/>
          </p:nvSpPr>
          <p:spPr>
            <a:xfrm>
              <a:off x="461160" y="2118600"/>
              <a:ext cx="2760480" cy="39006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60840" rIns="60840" tIns="60840" bIns="6084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ru-RU" sz="15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Обеспечен прием и своевременность предоставления сведений о доходах, расходах, об имуществе и обязательствах имущественного характера гражданами, претендующими на замещение должностей муниципальной службы и муниципальными служащими, замещающими должности муниципальной службы, осуществление полномочий по которым влечет за собой обязанность представлять такие сведения</a:t>
              </a:r>
              <a:endParaRPr b="0" lang="ru-RU" sz="1500" spc="-1" strike="noStrike">
                <a:latin typeface="Arial"/>
              </a:endParaRPr>
            </a:p>
          </p:txBody>
        </p:sp>
        <p:sp>
          <p:nvSpPr>
            <p:cNvPr id="157" name=""/>
            <p:cNvSpPr/>
            <p:nvPr/>
          </p:nvSpPr>
          <p:spPr>
            <a:xfrm>
              <a:off x="3222360" y="2118600"/>
              <a:ext cx="2760480" cy="39006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72360" rIns="72360" tIns="72360" bIns="72360" anchor="ctr">
              <a:noAutofit/>
            </a:bodyPr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Организация и проведение проверок достоверности и полноты сведений о доходах, об имуществе и обязательствах имущественного характера, представляемых гражданами, претендующими на замещение должностей муниципальной службы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158" name=""/>
            <p:cNvSpPr/>
            <p:nvPr/>
          </p:nvSpPr>
          <p:spPr>
            <a:xfrm>
              <a:off x="5983200" y="2118600"/>
              <a:ext cx="2760480" cy="39006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72360" rIns="72360" tIns="72360" bIns="72360" anchor="ctr">
              <a:noAutofit/>
            </a:bodyPr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b="0" lang="ru-RU" sz="19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Обеспечение деятельности комиссий по соблюдению требований к служебному поведению муниципальных служащих Качканарского городского округа и урегулированию конфликта интересов</a:t>
              </a:r>
              <a:endParaRPr b="0" lang="ru-RU" sz="1900" spc="-1" strike="noStrike">
                <a:latin typeface="Arial"/>
              </a:endParaRPr>
            </a:p>
          </p:txBody>
        </p:sp>
        <p:sp>
          <p:nvSpPr>
            <p:cNvPr id="159" name=""/>
            <p:cNvSpPr/>
            <p:nvPr/>
          </p:nvSpPr>
          <p:spPr>
            <a:xfrm>
              <a:off x="457200" y="6019920"/>
              <a:ext cx="8290440" cy="43272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grpSp>
        <p:nvGrpSpPr>
          <p:cNvPr id="161" name="Diagram8"/>
          <p:cNvGrpSpPr/>
          <p:nvPr/>
        </p:nvGrpSpPr>
        <p:grpSpPr>
          <a:xfrm>
            <a:off x="457200" y="274680"/>
            <a:ext cx="8228880" cy="6465960"/>
            <a:chOff x="457200" y="274680"/>
            <a:chExt cx="8228880" cy="6465960"/>
          </a:xfrm>
        </p:grpSpPr>
        <p:sp>
          <p:nvSpPr>
            <p:cNvPr id="162" name=""/>
            <p:cNvSpPr/>
            <p:nvPr/>
          </p:nvSpPr>
          <p:spPr>
            <a:xfrm>
              <a:off x="457200" y="274680"/>
              <a:ext cx="8228520" cy="6465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"/>
            <p:cNvSpPr/>
            <p:nvPr/>
          </p:nvSpPr>
          <p:spPr>
            <a:xfrm>
              <a:off x="457200" y="274680"/>
              <a:ext cx="8228880" cy="193932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14480" rIns="114480" tIns="114480" bIns="114480" anchor="ctr">
              <a:noAutofit/>
            </a:bodyPr>
            <a:p>
              <a:pPr algn="ctr">
                <a:lnSpc>
                  <a:spcPct val="90000"/>
                </a:lnSpc>
                <a:spcAft>
                  <a:spcPts val="1049"/>
                </a:spcAft>
              </a:pPr>
              <a:r>
                <a:rPr b="0" lang="ru-RU" sz="3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СОВЕРШЕНСТВОВАНИЕ РАБОТЫ ПО ПРОФИЛАКТИКЕ КОРРУПЦИОННЫХ И ИНЫХ ПРАВОНАРУШЕНИЙ В СИСТЕМЕ КАДРОВОЙ РАБОТЫ </a:t>
              </a:r>
              <a:endParaRPr b="0" lang="ru-RU" sz="3000" spc="-1" strike="noStrike">
                <a:latin typeface="Arial"/>
              </a:endParaRPr>
            </a:p>
          </p:txBody>
        </p:sp>
        <p:sp>
          <p:nvSpPr>
            <p:cNvPr id="164" name=""/>
            <p:cNvSpPr/>
            <p:nvPr/>
          </p:nvSpPr>
          <p:spPr>
            <a:xfrm>
              <a:off x="457200" y="2214720"/>
              <a:ext cx="2056680" cy="40734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Организация и проведение занятий с муниципальными служащими по вопросам недопущения коррупционных проявлений при исполнении должностных</a:t>
              </a:r>
              <a:r>
                <a:rPr b="0" lang="en-US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  </a:t>
              </a: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х (служебных) обязанностей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65" name=""/>
            <p:cNvSpPr/>
            <p:nvPr/>
          </p:nvSpPr>
          <p:spPr>
            <a:xfrm>
              <a:off x="2514600" y="2214720"/>
              <a:ext cx="2056680" cy="40734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Мониторинг соблюдения муниципальными служащими, обязанностей, ограничений и запретов, связанных с прохождением муниципальной службы</a:t>
              </a:r>
              <a:r>
                <a:rPr b="0" lang="en-US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 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66" name=""/>
            <p:cNvSpPr/>
            <p:nvPr/>
          </p:nvSpPr>
          <p:spPr>
            <a:xfrm>
              <a:off x="4572000" y="2214720"/>
              <a:ext cx="2056680" cy="40734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68760" rIns="68760" tIns="68760" bIns="68760" anchor="ctr">
              <a:noAutofit/>
            </a:bodyPr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b="0" lang="ru-RU" sz="16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Выявление случаев несоблюдения муниципальными служащими, требований о предотвращении и (или) регулировании конфликта интересов, с применением к лицам, нарушившим эти требования, мер юридической ответственности</a:t>
              </a:r>
              <a:endParaRPr b="0" lang="ru-RU" sz="1600" spc="-1" strike="noStrike">
                <a:latin typeface="Arial"/>
              </a:endParaRPr>
            </a:p>
          </p:txBody>
        </p:sp>
        <p:sp>
          <p:nvSpPr>
            <p:cNvPr id="167" name=""/>
            <p:cNvSpPr/>
            <p:nvPr/>
          </p:nvSpPr>
          <p:spPr>
            <a:xfrm>
              <a:off x="6629400" y="2214720"/>
              <a:ext cx="2056680" cy="40734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68760" rIns="68760" tIns="68760" bIns="68760" anchor="ctr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Организация обучающих мероприятий с должностными лицами органов администрации, ответственных за профилактику коррупционных правонарушений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168" name=""/>
            <p:cNvSpPr/>
            <p:nvPr/>
          </p:nvSpPr>
          <p:spPr>
            <a:xfrm>
              <a:off x="457200" y="6288840"/>
              <a:ext cx="8228880" cy="45180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grpSp>
        <p:nvGrpSpPr>
          <p:cNvPr id="170" name="Diagram9"/>
          <p:cNvGrpSpPr/>
          <p:nvPr/>
        </p:nvGrpSpPr>
        <p:grpSpPr>
          <a:xfrm>
            <a:off x="456840" y="1600200"/>
            <a:ext cx="8434800" cy="4996080"/>
            <a:chOff x="456840" y="1600200"/>
            <a:chExt cx="8434800" cy="4996080"/>
          </a:xfrm>
        </p:grpSpPr>
        <p:sp>
          <p:nvSpPr>
            <p:cNvPr id="171" name=""/>
            <p:cNvSpPr/>
            <p:nvPr/>
          </p:nvSpPr>
          <p:spPr>
            <a:xfrm>
              <a:off x="457200" y="1600200"/>
              <a:ext cx="8434080" cy="4996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"/>
            <p:cNvSpPr/>
            <p:nvPr/>
          </p:nvSpPr>
          <p:spPr>
            <a:xfrm>
              <a:off x="457200" y="2162520"/>
              <a:ext cx="8434440" cy="10771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24920" rIns="72360" tIns="124920" bIns="124920" anchor="ctr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Принятие мер по повышению эффективности общественных (публичных) слушаний, предусмотренных земельным и градостроительным законодательством Российской Федерации</a:t>
              </a:r>
              <a:endParaRPr b="0" lang="ru-RU" sz="1800" spc="-1" strike="noStrike">
                <a:latin typeface="Arial"/>
              </a:endParaRPr>
            </a:p>
          </p:txBody>
        </p:sp>
        <p:sp>
          <p:nvSpPr>
            <p:cNvPr id="173" name=""/>
            <p:cNvSpPr/>
            <p:nvPr/>
          </p:nvSpPr>
          <p:spPr>
            <a:xfrm>
              <a:off x="457200" y="3420000"/>
              <a:ext cx="8434440" cy="1062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24200" rIns="72360" tIns="124200" bIns="124200" anchor="ctr">
              <a:noAutofit/>
            </a:bodyPr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b="0" lang="ru-RU" sz="19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Совершенствование системы учета муниципального имущества; анализ и организация проверок в сфере управления и распоряжения имуществом, находящимся в муниципальной собственности</a:t>
              </a:r>
              <a:endParaRPr b="0" lang="ru-RU" sz="1900" spc="-1" strike="noStrike">
                <a:latin typeface="Arial"/>
              </a:endParaRPr>
            </a:p>
          </p:txBody>
        </p:sp>
        <p:sp>
          <p:nvSpPr>
            <p:cNvPr id="174" name=""/>
            <p:cNvSpPr/>
            <p:nvPr/>
          </p:nvSpPr>
          <p:spPr>
            <a:xfrm>
              <a:off x="456840" y="4877640"/>
              <a:ext cx="8434440" cy="1062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24200" rIns="72360" tIns="124200" bIns="124200" anchor="ctr">
              <a:noAutofit/>
            </a:bodyPr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b="0" lang="ru-RU" sz="19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Анализ типичных нарушений, выявленных в ходе проверок использования  муниципального имущества, проведение информационно- разъяснительной работы в целях предупреждения аналогичных нарушений в работе</a:t>
              </a:r>
              <a:endParaRPr b="0" lang="ru-RU" sz="1900" spc="-1" strike="noStrike">
                <a:latin typeface="Arial"/>
              </a:endParaRPr>
            </a:p>
          </p:txBody>
        </p:sp>
      </p:grpSp>
      <p:grpSp>
        <p:nvGrpSpPr>
          <p:cNvPr id="175" name="Группа 6"/>
          <p:cNvGrpSpPr/>
          <p:nvPr/>
        </p:nvGrpSpPr>
        <p:grpSpPr>
          <a:xfrm>
            <a:off x="395640" y="144000"/>
            <a:ext cx="8496000" cy="1699560"/>
            <a:chOff x="395640" y="144000"/>
            <a:chExt cx="8496000" cy="1699560"/>
          </a:xfrm>
        </p:grpSpPr>
        <p:sp>
          <p:nvSpPr>
            <p:cNvPr id="176" name="Скругленный прямоугольник 7"/>
            <p:cNvSpPr/>
            <p:nvPr/>
          </p:nvSpPr>
          <p:spPr>
            <a:xfrm>
              <a:off x="395640" y="144000"/>
              <a:ext cx="8496000" cy="16995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77" name="Скругленный прямоугольник 4"/>
            <p:cNvSpPr/>
            <p:nvPr/>
          </p:nvSpPr>
          <p:spPr>
            <a:xfrm>
              <a:off x="452520" y="227160"/>
              <a:ext cx="8382240" cy="1533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ru-RU" sz="2800" spc="-1" strike="noStrike">
                  <a:solidFill>
                    <a:srgbClr val="ffffff"/>
                  </a:solidFill>
                  <a:latin typeface="Calibri"/>
                  <a:ea typeface="DejaVu Sans"/>
                </a:rPr>
                <a:t>ПРОТИВОДЕЙСТВИЕ КОРРУПЦИИ В СФЕРЕ УПРАВЛЕНИЯ И РАСПОРЯЖЕНИЯ МУНИЦИПАЛЬНОЙ СОБСТВЕННОСТЬЮ</a:t>
              </a:r>
              <a:endParaRPr b="0" lang="ru-RU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grpSp>
        <p:nvGrpSpPr>
          <p:cNvPr id="179" name="Diagram10"/>
          <p:cNvGrpSpPr/>
          <p:nvPr/>
        </p:nvGrpSpPr>
        <p:grpSpPr>
          <a:xfrm>
            <a:off x="426960" y="1744560"/>
            <a:ext cx="8256240" cy="4923720"/>
            <a:chOff x="426960" y="1744560"/>
            <a:chExt cx="8256240" cy="4923720"/>
          </a:xfrm>
        </p:grpSpPr>
        <p:sp>
          <p:nvSpPr>
            <p:cNvPr id="180" name=""/>
            <p:cNvSpPr/>
            <p:nvPr/>
          </p:nvSpPr>
          <p:spPr>
            <a:xfrm>
              <a:off x="426960" y="1744560"/>
              <a:ext cx="8255880" cy="4923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"/>
            <p:cNvSpPr/>
            <p:nvPr/>
          </p:nvSpPr>
          <p:spPr>
            <a:xfrm>
              <a:off x="426960" y="1745280"/>
              <a:ext cx="8256240" cy="16311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55880" rIns="76320" tIns="155880" bIns="15624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Осуществление контроля за формированием и исполнением бюджета Качканарского городского округа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82" name=""/>
            <p:cNvSpPr/>
            <p:nvPr/>
          </p:nvSpPr>
          <p:spPr>
            <a:xfrm>
              <a:off x="426960" y="3390840"/>
              <a:ext cx="8256240" cy="16311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55880" rIns="76320" tIns="155880" bIns="156240" anchor="ctr">
              <a:noAutofit/>
            </a:bodyPr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Направление в прокуратуру г. Качканара информации о результатах контрольных мероприятий в финансовобюджетной сфере в целях выявления признаков преступлений коррупционной направленности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183" name=""/>
            <p:cNvSpPr/>
            <p:nvPr/>
          </p:nvSpPr>
          <p:spPr>
            <a:xfrm>
              <a:off x="426960" y="5036400"/>
              <a:ext cx="8256240" cy="16311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155880" rIns="76320" tIns="155880" bIns="156240" anchor="ctr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ru-RU" sz="18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Осуществление внутреннего муниципального финансового контроля в финансово-бюджетной сфере по вопросу соблюдения бюджетного законодательства</a:t>
              </a:r>
              <a:endParaRPr b="0" lang="ru-RU" sz="1800" spc="-1" strike="noStrike">
                <a:latin typeface="Arial"/>
              </a:endParaRPr>
            </a:p>
          </p:txBody>
        </p:sp>
      </p:grpSp>
      <p:grpSp>
        <p:nvGrpSpPr>
          <p:cNvPr id="184" name="Группа 4"/>
          <p:cNvGrpSpPr/>
          <p:nvPr/>
        </p:nvGrpSpPr>
        <p:grpSpPr>
          <a:xfrm>
            <a:off x="307080" y="-4320"/>
            <a:ext cx="8527320" cy="1706760"/>
            <a:chOff x="307080" y="-4320"/>
            <a:chExt cx="8527320" cy="1706760"/>
          </a:xfrm>
        </p:grpSpPr>
        <p:sp>
          <p:nvSpPr>
            <p:cNvPr id="185" name="Скругленный прямоугольник 5"/>
            <p:cNvSpPr/>
            <p:nvPr/>
          </p:nvSpPr>
          <p:spPr>
            <a:xfrm>
              <a:off x="307080" y="-4320"/>
              <a:ext cx="8496000" cy="16995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86" name="Скругленный прямоугольник 4"/>
            <p:cNvSpPr/>
            <p:nvPr/>
          </p:nvSpPr>
          <p:spPr>
            <a:xfrm>
              <a:off x="452160" y="168840"/>
              <a:ext cx="8382240" cy="1533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ru-RU" sz="2800" spc="-1" strike="noStrike">
                  <a:solidFill>
                    <a:srgbClr val="ffffff"/>
                  </a:solidFill>
                  <a:latin typeface="Calibri"/>
                  <a:ea typeface="DejaVu Sans"/>
                </a:rPr>
                <a:t>ПРОТИВОДЕЙСТВИЕ КОРРУПЦИИ В БЮДЖЕТНОЙ СФЕРЕ</a:t>
              </a:r>
              <a:endParaRPr b="0" lang="ru-RU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grpSp>
        <p:nvGrpSpPr>
          <p:cNvPr id="188" name="Diagram11"/>
          <p:cNvGrpSpPr/>
          <p:nvPr/>
        </p:nvGrpSpPr>
        <p:grpSpPr>
          <a:xfrm>
            <a:off x="307080" y="1696320"/>
            <a:ext cx="8377560" cy="5140080"/>
            <a:chOff x="307080" y="1696320"/>
            <a:chExt cx="8377560" cy="5140080"/>
          </a:xfrm>
        </p:grpSpPr>
        <p:sp>
          <p:nvSpPr>
            <p:cNvPr id="189" name=""/>
            <p:cNvSpPr/>
            <p:nvPr/>
          </p:nvSpPr>
          <p:spPr>
            <a:xfrm>
              <a:off x="307080" y="1696320"/>
              <a:ext cx="8377200" cy="514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"/>
            <p:cNvSpPr/>
            <p:nvPr/>
          </p:nvSpPr>
          <p:spPr>
            <a:xfrm>
              <a:off x="307080" y="2112480"/>
              <a:ext cx="8377560" cy="62928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91" name=""/>
            <p:cNvSpPr/>
            <p:nvPr/>
          </p:nvSpPr>
          <p:spPr>
            <a:xfrm>
              <a:off x="566640" y="1834560"/>
              <a:ext cx="7976880" cy="12542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282960" rIns="221760" tIns="61200" bIns="61200" anchor="ctr">
              <a:noAutofit/>
            </a:bodyPr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b="0" lang="ru-RU" sz="24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Формирование и размещение на официальном сайте Российской Федерации в сети Интернет информации об осуществлении муниципальных закупок </a:t>
              </a:r>
              <a:endParaRPr b="0" lang="ru-RU" sz="2400" spc="-1" strike="noStrike">
                <a:latin typeface="Arial"/>
              </a:endParaRPr>
            </a:p>
          </p:txBody>
        </p:sp>
        <p:sp>
          <p:nvSpPr>
            <p:cNvPr id="192" name=""/>
            <p:cNvSpPr/>
            <p:nvPr/>
          </p:nvSpPr>
          <p:spPr>
            <a:xfrm>
              <a:off x="307080" y="3768480"/>
              <a:ext cx="8377560" cy="62928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93" name=""/>
            <p:cNvSpPr/>
            <p:nvPr/>
          </p:nvSpPr>
          <p:spPr>
            <a:xfrm>
              <a:off x="583200" y="3480480"/>
              <a:ext cx="7976880" cy="13536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288000" rIns="221760" tIns="66240" bIns="65880" anchor="ctr">
              <a:noAutofit/>
            </a:bodyPr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b="0" lang="ru-RU" sz="2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Осуществление контроля в сфере закупок для обеспечения муниципальных нужд </a:t>
              </a:r>
              <a:endParaRPr b="0" lang="ru-RU" sz="2200" spc="-1" strike="noStrike">
                <a:latin typeface="Arial"/>
              </a:endParaRPr>
            </a:p>
          </p:txBody>
        </p:sp>
        <p:sp>
          <p:nvSpPr>
            <p:cNvPr id="194" name=""/>
            <p:cNvSpPr/>
            <p:nvPr/>
          </p:nvSpPr>
          <p:spPr>
            <a:xfrm>
              <a:off x="307080" y="5424840"/>
              <a:ext cx="8377560" cy="62928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4f81bd"/>
              </a:solidFill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95" name=""/>
            <p:cNvSpPr/>
            <p:nvPr/>
          </p:nvSpPr>
          <p:spPr>
            <a:xfrm>
              <a:off x="583200" y="5136840"/>
              <a:ext cx="7976880" cy="13849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289440" rIns="221760" tIns="67680" bIns="67680" anchor="ctr">
              <a:noAutofit/>
            </a:bodyPr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b="0" lang="ru-RU" sz="2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Организация повышения квалификации специалистов контрактных служб, занимающихся размещением заказов на поставки товаров, выполнение работ, оказание услуг для муниципальных нужд</a:t>
              </a:r>
              <a:endParaRPr b="0" lang="ru-RU" sz="2000" spc="-1" strike="noStrike">
                <a:latin typeface="Arial"/>
              </a:endParaRPr>
            </a:p>
          </p:txBody>
        </p:sp>
      </p:grpSp>
      <p:grpSp>
        <p:nvGrpSpPr>
          <p:cNvPr id="196" name="Группа 4"/>
          <p:cNvGrpSpPr/>
          <p:nvPr/>
        </p:nvGrpSpPr>
        <p:grpSpPr>
          <a:xfrm>
            <a:off x="307080" y="116640"/>
            <a:ext cx="8527320" cy="1585800"/>
            <a:chOff x="307080" y="116640"/>
            <a:chExt cx="8527320" cy="1585800"/>
          </a:xfrm>
        </p:grpSpPr>
        <p:sp>
          <p:nvSpPr>
            <p:cNvPr id="197" name="Скругленный прямоугольник 5"/>
            <p:cNvSpPr/>
            <p:nvPr/>
          </p:nvSpPr>
          <p:spPr>
            <a:xfrm>
              <a:off x="307080" y="116640"/>
              <a:ext cx="8496000" cy="15793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98" name="Скругленный прямоугольник 4"/>
            <p:cNvSpPr/>
            <p:nvPr/>
          </p:nvSpPr>
          <p:spPr>
            <a:xfrm>
              <a:off x="452160" y="277560"/>
              <a:ext cx="8382240" cy="1424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1440" lIns="178920" rIns="178920" tIns="178920" bIns="17892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ru-RU" sz="2800" spc="-1" strike="noStrike">
                  <a:solidFill>
                    <a:srgbClr val="ffffff"/>
                  </a:solidFill>
                  <a:latin typeface="Calibri"/>
                  <a:ea typeface="DejaVu Sans"/>
                </a:rPr>
                <a:t>ПРОТИВОДЕЙСТВИЕ КОРРУПЦИИ В СФЕРЕ ЗАКУПОК ТОВАРОВ, РАБОТ, УСЛУГ ДЛЯ ОБЕСПЕЧЕНИЯ МУНИЦИПАЛЬНЫХ НУЖД </a:t>
              </a:r>
              <a:endParaRPr b="0" lang="ru-RU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232</TotalTime>
  <Application>LibreOffice/7.2.0.4$Windows_X86_64 LibreOffice_project/9a9c6381e3f7a62afc1329bd359cc48accb6435b</Application>
  <AppVersion>15.0000</AppVersion>
  <Words>1176</Words>
  <Paragraphs>81</Paragraphs>
  <Company>Bukmop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2022-05-30T14:11:49Z</dcterms:created>
  <dc:creator>Дима</dc:creator>
  <dc:description/>
  <dc:language>ru-RU</dc:language>
  <cp:lastModifiedBy>Марина  Симаненко</cp:lastModifiedBy>
  <dcterms:modified xsi:type="dcterms:W3CDTF">2022-07-14T11:09:34Z</dcterms:modified>
  <cp:revision>52</cp:revision>
  <dc:subject/>
  <dc:title>ОТЧЕТ  об исполнении плана мероприятий по противодействию коррупции  Качканарского городского округа за 2021 год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16</vt:i4>
  </property>
</Properties>
</file>